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70" r:id="rId14"/>
    <p:sldId id="268" r:id="rId15"/>
    <p:sldId id="269" r:id="rId16"/>
    <p:sldId id="271" r:id="rId17"/>
    <p:sldId id="273" r:id="rId18"/>
    <p:sldId id="272" r:id="rId19"/>
    <p:sldId id="274" r:id="rId20"/>
    <p:sldId id="275" r:id="rId21"/>
    <p:sldId id="276" r:id="rId22"/>
    <p:sldId id="277" r:id="rId23"/>
    <p:sldId id="278" r:id="rId24"/>
    <p:sldId id="279" r:id="rId25"/>
  </p:sldIdLst>
  <p:sldSz cx="12192000" cy="6858000"/>
  <p:notesSz cx="6858000" cy="9144000"/>
  <p:defaultText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024" autoAdjust="0"/>
    <p:restoredTop sz="94660"/>
  </p:normalViewPr>
  <p:slideViewPr>
    <p:cSldViewPr snapToGrid="0">
      <p:cViewPr varScale="1">
        <p:scale>
          <a:sx n="88" d="100"/>
          <a:sy n="88" d="100"/>
        </p:scale>
        <p:origin x="114"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73B207A-E0DA-45EA-AE65-6C694ABB6A2B}"/>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IL"/>
          </a:p>
        </p:txBody>
      </p:sp>
      <p:sp>
        <p:nvSpPr>
          <p:cNvPr id="3" name="כותרת משנה 2">
            <a:extLst>
              <a:ext uri="{FF2B5EF4-FFF2-40B4-BE49-F238E27FC236}">
                <a16:creationId xmlns:a16="http://schemas.microsoft.com/office/drawing/2014/main" id="{3DFF1F44-F2BC-4BE8-A729-6AE4706E0A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IL"/>
          </a:p>
        </p:txBody>
      </p:sp>
      <p:sp>
        <p:nvSpPr>
          <p:cNvPr id="4" name="מציין מיקום של תאריך 3">
            <a:extLst>
              <a:ext uri="{FF2B5EF4-FFF2-40B4-BE49-F238E27FC236}">
                <a16:creationId xmlns:a16="http://schemas.microsoft.com/office/drawing/2014/main" id="{4966EE62-99E6-4B0A-AD92-EE5A3EAC8BF4}"/>
              </a:ext>
            </a:extLst>
          </p:cNvPr>
          <p:cNvSpPr>
            <a:spLocks noGrp="1"/>
          </p:cNvSpPr>
          <p:nvPr>
            <p:ph type="dt" sz="half" idx="10"/>
          </p:nvPr>
        </p:nvSpPr>
        <p:spPr/>
        <p:txBody>
          <a:bodyPr/>
          <a:lstStyle/>
          <a:p>
            <a:fld id="{7A9EA212-C75D-413B-8ED0-8DD42B550933}" type="datetimeFigureOut">
              <a:rPr lang="en-IL" smtClean="0"/>
              <a:t>11/05/2021</a:t>
            </a:fld>
            <a:endParaRPr lang="en-IL"/>
          </a:p>
        </p:txBody>
      </p:sp>
      <p:sp>
        <p:nvSpPr>
          <p:cNvPr id="5" name="מציין מיקום של כותרת תחתונה 4">
            <a:extLst>
              <a:ext uri="{FF2B5EF4-FFF2-40B4-BE49-F238E27FC236}">
                <a16:creationId xmlns:a16="http://schemas.microsoft.com/office/drawing/2014/main" id="{BC6B7033-9E7D-454E-8F12-589B1679FAE1}"/>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16672048-77FF-4388-A054-C5C66399FEA6}"/>
              </a:ext>
            </a:extLst>
          </p:cNvPr>
          <p:cNvSpPr>
            <a:spLocks noGrp="1"/>
          </p:cNvSpPr>
          <p:nvPr>
            <p:ph type="sldNum" sz="quarter" idx="12"/>
          </p:nvPr>
        </p:nvSpPr>
        <p:spPr/>
        <p:txBody>
          <a:bodyPr/>
          <a:lstStyle/>
          <a:p>
            <a:fld id="{71D0306D-7C4E-40BC-91B9-44D28EE5CACF}" type="slidenum">
              <a:rPr lang="en-IL" smtClean="0"/>
              <a:t>‹#›</a:t>
            </a:fld>
            <a:endParaRPr lang="en-IL"/>
          </a:p>
        </p:txBody>
      </p:sp>
    </p:spTree>
    <p:extLst>
      <p:ext uri="{BB962C8B-B14F-4D97-AF65-F5344CB8AC3E}">
        <p14:creationId xmlns:p14="http://schemas.microsoft.com/office/powerpoint/2010/main" val="21738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D5D1606-4644-4453-B703-DE25921BC3BA}"/>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A4E8784E-DE19-4B53-BE18-55603AC04FA0}"/>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3ED3D663-A8AC-4F32-8C90-52F949A7CA5D}"/>
              </a:ext>
            </a:extLst>
          </p:cNvPr>
          <p:cNvSpPr>
            <a:spLocks noGrp="1"/>
          </p:cNvSpPr>
          <p:nvPr>
            <p:ph type="dt" sz="half" idx="10"/>
          </p:nvPr>
        </p:nvSpPr>
        <p:spPr/>
        <p:txBody>
          <a:bodyPr/>
          <a:lstStyle/>
          <a:p>
            <a:fld id="{7A9EA212-C75D-413B-8ED0-8DD42B550933}" type="datetimeFigureOut">
              <a:rPr lang="en-IL" smtClean="0"/>
              <a:t>11/05/2021</a:t>
            </a:fld>
            <a:endParaRPr lang="en-IL"/>
          </a:p>
        </p:txBody>
      </p:sp>
      <p:sp>
        <p:nvSpPr>
          <p:cNvPr id="5" name="מציין מיקום של כותרת תחתונה 4">
            <a:extLst>
              <a:ext uri="{FF2B5EF4-FFF2-40B4-BE49-F238E27FC236}">
                <a16:creationId xmlns:a16="http://schemas.microsoft.com/office/drawing/2014/main" id="{B1448EE9-DADD-4377-BA71-0DFC30DFFDA1}"/>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3DC51BCD-048F-4D51-A99F-30325C143937}"/>
              </a:ext>
            </a:extLst>
          </p:cNvPr>
          <p:cNvSpPr>
            <a:spLocks noGrp="1"/>
          </p:cNvSpPr>
          <p:nvPr>
            <p:ph type="sldNum" sz="quarter" idx="12"/>
          </p:nvPr>
        </p:nvSpPr>
        <p:spPr/>
        <p:txBody>
          <a:bodyPr/>
          <a:lstStyle/>
          <a:p>
            <a:fld id="{71D0306D-7C4E-40BC-91B9-44D28EE5CACF}" type="slidenum">
              <a:rPr lang="en-IL" smtClean="0"/>
              <a:t>‹#›</a:t>
            </a:fld>
            <a:endParaRPr lang="en-IL"/>
          </a:p>
        </p:txBody>
      </p:sp>
    </p:spTree>
    <p:extLst>
      <p:ext uri="{BB962C8B-B14F-4D97-AF65-F5344CB8AC3E}">
        <p14:creationId xmlns:p14="http://schemas.microsoft.com/office/powerpoint/2010/main" val="2580559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2216666A-3E95-4718-97B3-455087C6A814}"/>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IL"/>
          </a:p>
        </p:txBody>
      </p:sp>
      <p:sp>
        <p:nvSpPr>
          <p:cNvPr id="3" name="מציין מיקום של טקסט אנכי 2">
            <a:extLst>
              <a:ext uri="{FF2B5EF4-FFF2-40B4-BE49-F238E27FC236}">
                <a16:creationId xmlns:a16="http://schemas.microsoft.com/office/drawing/2014/main" id="{7A2D727A-A5E2-45AF-8D80-6E393DA98864}"/>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73D7AE17-8A3A-4244-831A-6A7945020666}"/>
              </a:ext>
            </a:extLst>
          </p:cNvPr>
          <p:cNvSpPr>
            <a:spLocks noGrp="1"/>
          </p:cNvSpPr>
          <p:nvPr>
            <p:ph type="dt" sz="half" idx="10"/>
          </p:nvPr>
        </p:nvSpPr>
        <p:spPr/>
        <p:txBody>
          <a:bodyPr/>
          <a:lstStyle/>
          <a:p>
            <a:fld id="{7A9EA212-C75D-413B-8ED0-8DD42B550933}" type="datetimeFigureOut">
              <a:rPr lang="en-IL" smtClean="0"/>
              <a:t>11/05/2021</a:t>
            </a:fld>
            <a:endParaRPr lang="en-IL"/>
          </a:p>
        </p:txBody>
      </p:sp>
      <p:sp>
        <p:nvSpPr>
          <p:cNvPr id="5" name="מציין מיקום של כותרת תחתונה 4">
            <a:extLst>
              <a:ext uri="{FF2B5EF4-FFF2-40B4-BE49-F238E27FC236}">
                <a16:creationId xmlns:a16="http://schemas.microsoft.com/office/drawing/2014/main" id="{4014593F-7CD2-4661-A4C6-5D6F08FFCE82}"/>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A5D97FD1-8B52-41D8-A3B0-37D497C0E6CC}"/>
              </a:ext>
            </a:extLst>
          </p:cNvPr>
          <p:cNvSpPr>
            <a:spLocks noGrp="1"/>
          </p:cNvSpPr>
          <p:nvPr>
            <p:ph type="sldNum" sz="quarter" idx="12"/>
          </p:nvPr>
        </p:nvSpPr>
        <p:spPr/>
        <p:txBody>
          <a:bodyPr/>
          <a:lstStyle/>
          <a:p>
            <a:fld id="{71D0306D-7C4E-40BC-91B9-44D28EE5CACF}" type="slidenum">
              <a:rPr lang="en-IL" smtClean="0"/>
              <a:t>‹#›</a:t>
            </a:fld>
            <a:endParaRPr lang="en-IL"/>
          </a:p>
        </p:txBody>
      </p:sp>
    </p:spTree>
    <p:extLst>
      <p:ext uri="{BB962C8B-B14F-4D97-AF65-F5344CB8AC3E}">
        <p14:creationId xmlns:p14="http://schemas.microsoft.com/office/powerpoint/2010/main" val="20880195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BFA15C1-14E2-4631-A22C-3076EBDC2943}"/>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7FEDAE94-3781-4B61-B37C-7EE29DFEAC0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DED5F572-FF64-41E8-9393-3091C9256C7E}"/>
              </a:ext>
            </a:extLst>
          </p:cNvPr>
          <p:cNvSpPr>
            <a:spLocks noGrp="1"/>
          </p:cNvSpPr>
          <p:nvPr>
            <p:ph type="dt" sz="half" idx="10"/>
          </p:nvPr>
        </p:nvSpPr>
        <p:spPr/>
        <p:txBody>
          <a:bodyPr/>
          <a:lstStyle/>
          <a:p>
            <a:fld id="{7A9EA212-C75D-413B-8ED0-8DD42B550933}" type="datetimeFigureOut">
              <a:rPr lang="en-IL" smtClean="0"/>
              <a:t>11/05/2021</a:t>
            </a:fld>
            <a:endParaRPr lang="en-IL"/>
          </a:p>
        </p:txBody>
      </p:sp>
      <p:sp>
        <p:nvSpPr>
          <p:cNvPr id="5" name="מציין מיקום של כותרת תחתונה 4">
            <a:extLst>
              <a:ext uri="{FF2B5EF4-FFF2-40B4-BE49-F238E27FC236}">
                <a16:creationId xmlns:a16="http://schemas.microsoft.com/office/drawing/2014/main" id="{DC1C463A-35F3-4072-8AF9-84649DF9E53A}"/>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E065BB03-E325-4E7D-94F5-BDCCF8E015A8}"/>
              </a:ext>
            </a:extLst>
          </p:cNvPr>
          <p:cNvSpPr>
            <a:spLocks noGrp="1"/>
          </p:cNvSpPr>
          <p:nvPr>
            <p:ph type="sldNum" sz="quarter" idx="12"/>
          </p:nvPr>
        </p:nvSpPr>
        <p:spPr/>
        <p:txBody>
          <a:bodyPr/>
          <a:lstStyle/>
          <a:p>
            <a:fld id="{71D0306D-7C4E-40BC-91B9-44D28EE5CACF}" type="slidenum">
              <a:rPr lang="en-IL" smtClean="0"/>
              <a:t>‹#›</a:t>
            </a:fld>
            <a:endParaRPr lang="en-IL"/>
          </a:p>
        </p:txBody>
      </p:sp>
    </p:spTree>
    <p:extLst>
      <p:ext uri="{BB962C8B-B14F-4D97-AF65-F5344CB8AC3E}">
        <p14:creationId xmlns:p14="http://schemas.microsoft.com/office/powerpoint/2010/main" val="147119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27F314-CA30-45F2-8952-E909EFF384DF}"/>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DAD74D6C-8D9A-47A2-A131-2CEBBDA4E3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1025C8F6-9891-4479-875C-B87BCB938162}"/>
              </a:ext>
            </a:extLst>
          </p:cNvPr>
          <p:cNvSpPr>
            <a:spLocks noGrp="1"/>
          </p:cNvSpPr>
          <p:nvPr>
            <p:ph type="dt" sz="half" idx="10"/>
          </p:nvPr>
        </p:nvSpPr>
        <p:spPr/>
        <p:txBody>
          <a:bodyPr/>
          <a:lstStyle/>
          <a:p>
            <a:fld id="{7A9EA212-C75D-413B-8ED0-8DD42B550933}" type="datetimeFigureOut">
              <a:rPr lang="en-IL" smtClean="0"/>
              <a:t>11/05/2021</a:t>
            </a:fld>
            <a:endParaRPr lang="en-IL"/>
          </a:p>
        </p:txBody>
      </p:sp>
      <p:sp>
        <p:nvSpPr>
          <p:cNvPr id="5" name="מציין מיקום של כותרת תחתונה 4">
            <a:extLst>
              <a:ext uri="{FF2B5EF4-FFF2-40B4-BE49-F238E27FC236}">
                <a16:creationId xmlns:a16="http://schemas.microsoft.com/office/drawing/2014/main" id="{FD23DCD0-044F-4ECF-9B5E-1C60B810CDD7}"/>
              </a:ext>
            </a:extLst>
          </p:cNvPr>
          <p:cNvSpPr>
            <a:spLocks noGrp="1"/>
          </p:cNvSpPr>
          <p:nvPr>
            <p:ph type="ftr" sz="quarter" idx="11"/>
          </p:nvPr>
        </p:nvSpPr>
        <p:spPr/>
        <p:txBody>
          <a:bodyPr/>
          <a:lstStyle/>
          <a:p>
            <a:endParaRPr lang="en-IL"/>
          </a:p>
        </p:txBody>
      </p:sp>
      <p:sp>
        <p:nvSpPr>
          <p:cNvPr id="6" name="מציין מיקום של מספר שקופית 5">
            <a:extLst>
              <a:ext uri="{FF2B5EF4-FFF2-40B4-BE49-F238E27FC236}">
                <a16:creationId xmlns:a16="http://schemas.microsoft.com/office/drawing/2014/main" id="{31420DF9-9466-45B5-BDCA-9C0631556230}"/>
              </a:ext>
            </a:extLst>
          </p:cNvPr>
          <p:cNvSpPr>
            <a:spLocks noGrp="1"/>
          </p:cNvSpPr>
          <p:nvPr>
            <p:ph type="sldNum" sz="quarter" idx="12"/>
          </p:nvPr>
        </p:nvSpPr>
        <p:spPr/>
        <p:txBody>
          <a:bodyPr/>
          <a:lstStyle/>
          <a:p>
            <a:fld id="{71D0306D-7C4E-40BC-91B9-44D28EE5CACF}" type="slidenum">
              <a:rPr lang="en-IL" smtClean="0"/>
              <a:t>‹#›</a:t>
            </a:fld>
            <a:endParaRPr lang="en-IL"/>
          </a:p>
        </p:txBody>
      </p:sp>
    </p:spTree>
    <p:extLst>
      <p:ext uri="{BB962C8B-B14F-4D97-AF65-F5344CB8AC3E}">
        <p14:creationId xmlns:p14="http://schemas.microsoft.com/office/powerpoint/2010/main" val="3067965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7BA66F-3734-49C3-A3DB-5F7837794702}"/>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444A3C10-3B35-4144-8292-DC205854F36C}"/>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תוכן 3">
            <a:extLst>
              <a:ext uri="{FF2B5EF4-FFF2-40B4-BE49-F238E27FC236}">
                <a16:creationId xmlns:a16="http://schemas.microsoft.com/office/drawing/2014/main" id="{4AC539C0-BA85-4BED-9D9F-E31B42AE4E3D}"/>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של תאריך 4">
            <a:extLst>
              <a:ext uri="{FF2B5EF4-FFF2-40B4-BE49-F238E27FC236}">
                <a16:creationId xmlns:a16="http://schemas.microsoft.com/office/drawing/2014/main" id="{649DD6EC-79AC-4C88-988F-3A314DF7E11C}"/>
              </a:ext>
            </a:extLst>
          </p:cNvPr>
          <p:cNvSpPr>
            <a:spLocks noGrp="1"/>
          </p:cNvSpPr>
          <p:nvPr>
            <p:ph type="dt" sz="half" idx="10"/>
          </p:nvPr>
        </p:nvSpPr>
        <p:spPr/>
        <p:txBody>
          <a:bodyPr/>
          <a:lstStyle/>
          <a:p>
            <a:fld id="{7A9EA212-C75D-413B-8ED0-8DD42B550933}" type="datetimeFigureOut">
              <a:rPr lang="en-IL" smtClean="0"/>
              <a:t>11/05/2021</a:t>
            </a:fld>
            <a:endParaRPr lang="en-IL"/>
          </a:p>
        </p:txBody>
      </p:sp>
      <p:sp>
        <p:nvSpPr>
          <p:cNvPr id="6" name="מציין מיקום של כותרת תחתונה 5">
            <a:extLst>
              <a:ext uri="{FF2B5EF4-FFF2-40B4-BE49-F238E27FC236}">
                <a16:creationId xmlns:a16="http://schemas.microsoft.com/office/drawing/2014/main" id="{D1C0FEC4-DAA9-469F-A0F7-D58A926FAAE9}"/>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C4B4FF50-6300-4B13-A698-B4D8932A026C}"/>
              </a:ext>
            </a:extLst>
          </p:cNvPr>
          <p:cNvSpPr>
            <a:spLocks noGrp="1"/>
          </p:cNvSpPr>
          <p:nvPr>
            <p:ph type="sldNum" sz="quarter" idx="12"/>
          </p:nvPr>
        </p:nvSpPr>
        <p:spPr/>
        <p:txBody>
          <a:bodyPr/>
          <a:lstStyle/>
          <a:p>
            <a:fld id="{71D0306D-7C4E-40BC-91B9-44D28EE5CACF}" type="slidenum">
              <a:rPr lang="en-IL" smtClean="0"/>
              <a:t>‹#›</a:t>
            </a:fld>
            <a:endParaRPr lang="en-IL"/>
          </a:p>
        </p:txBody>
      </p:sp>
    </p:spTree>
    <p:extLst>
      <p:ext uri="{BB962C8B-B14F-4D97-AF65-F5344CB8AC3E}">
        <p14:creationId xmlns:p14="http://schemas.microsoft.com/office/powerpoint/2010/main" val="16305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9AFB052-7DD9-450D-A9DE-3A4DE1EFA4B9}"/>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C9EF6FED-B282-4E76-9A56-7135250F3C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BC6AA1D3-EBB1-45F0-A040-D6E6E6D7013A}"/>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5" name="מציין מיקום טקסט 4">
            <a:extLst>
              <a:ext uri="{FF2B5EF4-FFF2-40B4-BE49-F238E27FC236}">
                <a16:creationId xmlns:a16="http://schemas.microsoft.com/office/drawing/2014/main" id="{28640E93-62B3-4B39-8E37-E2ED881A14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2E421627-C6D6-4F8C-A8C0-05E554960BF0}"/>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7" name="מציין מיקום של תאריך 6">
            <a:extLst>
              <a:ext uri="{FF2B5EF4-FFF2-40B4-BE49-F238E27FC236}">
                <a16:creationId xmlns:a16="http://schemas.microsoft.com/office/drawing/2014/main" id="{3720A426-4028-4A6B-B873-FBBE3841AB9D}"/>
              </a:ext>
            </a:extLst>
          </p:cNvPr>
          <p:cNvSpPr>
            <a:spLocks noGrp="1"/>
          </p:cNvSpPr>
          <p:nvPr>
            <p:ph type="dt" sz="half" idx="10"/>
          </p:nvPr>
        </p:nvSpPr>
        <p:spPr/>
        <p:txBody>
          <a:bodyPr/>
          <a:lstStyle/>
          <a:p>
            <a:fld id="{7A9EA212-C75D-413B-8ED0-8DD42B550933}" type="datetimeFigureOut">
              <a:rPr lang="en-IL" smtClean="0"/>
              <a:t>11/05/2021</a:t>
            </a:fld>
            <a:endParaRPr lang="en-IL"/>
          </a:p>
        </p:txBody>
      </p:sp>
      <p:sp>
        <p:nvSpPr>
          <p:cNvPr id="8" name="מציין מיקום של כותרת תחתונה 7">
            <a:extLst>
              <a:ext uri="{FF2B5EF4-FFF2-40B4-BE49-F238E27FC236}">
                <a16:creationId xmlns:a16="http://schemas.microsoft.com/office/drawing/2014/main" id="{FF58C62B-415D-4214-8BC3-919D22B9A3D8}"/>
              </a:ext>
            </a:extLst>
          </p:cNvPr>
          <p:cNvSpPr>
            <a:spLocks noGrp="1"/>
          </p:cNvSpPr>
          <p:nvPr>
            <p:ph type="ftr" sz="quarter" idx="11"/>
          </p:nvPr>
        </p:nvSpPr>
        <p:spPr/>
        <p:txBody>
          <a:bodyPr/>
          <a:lstStyle/>
          <a:p>
            <a:endParaRPr lang="en-IL"/>
          </a:p>
        </p:txBody>
      </p:sp>
      <p:sp>
        <p:nvSpPr>
          <p:cNvPr id="9" name="מציין מיקום של מספר שקופית 8">
            <a:extLst>
              <a:ext uri="{FF2B5EF4-FFF2-40B4-BE49-F238E27FC236}">
                <a16:creationId xmlns:a16="http://schemas.microsoft.com/office/drawing/2014/main" id="{9CA47A30-3FFF-4565-8DDE-D6A7DE06CA67}"/>
              </a:ext>
            </a:extLst>
          </p:cNvPr>
          <p:cNvSpPr>
            <a:spLocks noGrp="1"/>
          </p:cNvSpPr>
          <p:nvPr>
            <p:ph type="sldNum" sz="quarter" idx="12"/>
          </p:nvPr>
        </p:nvSpPr>
        <p:spPr/>
        <p:txBody>
          <a:bodyPr/>
          <a:lstStyle/>
          <a:p>
            <a:fld id="{71D0306D-7C4E-40BC-91B9-44D28EE5CACF}" type="slidenum">
              <a:rPr lang="en-IL" smtClean="0"/>
              <a:t>‹#›</a:t>
            </a:fld>
            <a:endParaRPr lang="en-IL"/>
          </a:p>
        </p:txBody>
      </p:sp>
    </p:spTree>
    <p:extLst>
      <p:ext uri="{BB962C8B-B14F-4D97-AF65-F5344CB8AC3E}">
        <p14:creationId xmlns:p14="http://schemas.microsoft.com/office/powerpoint/2010/main" val="846100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E62A97D-1C36-41E3-A091-5290028247D1}"/>
              </a:ext>
            </a:extLst>
          </p:cNvPr>
          <p:cNvSpPr>
            <a:spLocks noGrp="1"/>
          </p:cNvSpPr>
          <p:nvPr>
            <p:ph type="title"/>
          </p:nvPr>
        </p:nvSpPr>
        <p:spPr/>
        <p:txBody>
          <a:bodyPr/>
          <a:lstStyle/>
          <a:p>
            <a:r>
              <a:rPr lang="he-IL"/>
              <a:t>לחץ כדי לערוך סגנון כותרת של תבנית בסיס</a:t>
            </a:r>
            <a:endParaRPr lang="en-IL"/>
          </a:p>
        </p:txBody>
      </p:sp>
      <p:sp>
        <p:nvSpPr>
          <p:cNvPr id="3" name="מציין מיקום של תאריך 2">
            <a:extLst>
              <a:ext uri="{FF2B5EF4-FFF2-40B4-BE49-F238E27FC236}">
                <a16:creationId xmlns:a16="http://schemas.microsoft.com/office/drawing/2014/main" id="{6A14AAF4-C295-4FFA-8669-ED60C31CB223}"/>
              </a:ext>
            </a:extLst>
          </p:cNvPr>
          <p:cNvSpPr>
            <a:spLocks noGrp="1"/>
          </p:cNvSpPr>
          <p:nvPr>
            <p:ph type="dt" sz="half" idx="10"/>
          </p:nvPr>
        </p:nvSpPr>
        <p:spPr/>
        <p:txBody>
          <a:bodyPr/>
          <a:lstStyle/>
          <a:p>
            <a:fld id="{7A9EA212-C75D-413B-8ED0-8DD42B550933}" type="datetimeFigureOut">
              <a:rPr lang="en-IL" smtClean="0"/>
              <a:t>11/05/2021</a:t>
            </a:fld>
            <a:endParaRPr lang="en-IL"/>
          </a:p>
        </p:txBody>
      </p:sp>
      <p:sp>
        <p:nvSpPr>
          <p:cNvPr id="4" name="מציין מיקום של כותרת תחתונה 3">
            <a:extLst>
              <a:ext uri="{FF2B5EF4-FFF2-40B4-BE49-F238E27FC236}">
                <a16:creationId xmlns:a16="http://schemas.microsoft.com/office/drawing/2014/main" id="{F6C0D732-02C1-4D19-A91D-FE919B1A8224}"/>
              </a:ext>
            </a:extLst>
          </p:cNvPr>
          <p:cNvSpPr>
            <a:spLocks noGrp="1"/>
          </p:cNvSpPr>
          <p:nvPr>
            <p:ph type="ftr" sz="quarter" idx="11"/>
          </p:nvPr>
        </p:nvSpPr>
        <p:spPr/>
        <p:txBody>
          <a:bodyPr/>
          <a:lstStyle/>
          <a:p>
            <a:endParaRPr lang="en-IL"/>
          </a:p>
        </p:txBody>
      </p:sp>
      <p:sp>
        <p:nvSpPr>
          <p:cNvPr id="5" name="מציין מיקום של מספר שקופית 4">
            <a:extLst>
              <a:ext uri="{FF2B5EF4-FFF2-40B4-BE49-F238E27FC236}">
                <a16:creationId xmlns:a16="http://schemas.microsoft.com/office/drawing/2014/main" id="{FB8C8A85-BB5D-4746-AE51-7225711A42B3}"/>
              </a:ext>
            </a:extLst>
          </p:cNvPr>
          <p:cNvSpPr>
            <a:spLocks noGrp="1"/>
          </p:cNvSpPr>
          <p:nvPr>
            <p:ph type="sldNum" sz="quarter" idx="12"/>
          </p:nvPr>
        </p:nvSpPr>
        <p:spPr/>
        <p:txBody>
          <a:bodyPr/>
          <a:lstStyle/>
          <a:p>
            <a:fld id="{71D0306D-7C4E-40BC-91B9-44D28EE5CACF}" type="slidenum">
              <a:rPr lang="en-IL" smtClean="0"/>
              <a:t>‹#›</a:t>
            </a:fld>
            <a:endParaRPr lang="en-IL"/>
          </a:p>
        </p:txBody>
      </p:sp>
    </p:spTree>
    <p:extLst>
      <p:ext uri="{BB962C8B-B14F-4D97-AF65-F5344CB8AC3E}">
        <p14:creationId xmlns:p14="http://schemas.microsoft.com/office/powerpoint/2010/main" val="3359566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22279B75-F6AA-4934-9B64-1DF181C2BAF9}"/>
              </a:ext>
            </a:extLst>
          </p:cNvPr>
          <p:cNvSpPr>
            <a:spLocks noGrp="1"/>
          </p:cNvSpPr>
          <p:nvPr>
            <p:ph type="dt" sz="half" idx="10"/>
          </p:nvPr>
        </p:nvSpPr>
        <p:spPr/>
        <p:txBody>
          <a:bodyPr/>
          <a:lstStyle/>
          <a:p>
            <a:fld id="{7A9EA212-C75D-413B-8ED0-8DD42B550933}" type="datetimeFigureOut">
              <a:rPr lang="en-IL" smtClean="0"/>
              <a:t>11/05/2021</a:t>
            </a:fld>
            <a:endParaRPr lang="en-IL"/>
          </a:p>
        </p:txBody>
      </p:sp>
      <p:sp>
        <p:nvSpPr>
          <p:cNvPr id="3" name="מציין מיקום של כותרת תחתונה 2">
            <a:extLst>
              <a:ext uri="{FF2B5EF4-FFF2-40B4-BE49-F238E27FC236}">
                <a16:creationId xmlns:a16="http://schemas.microsoft.com/office/drawing/2014/main" id="{2FCB27BC-4EAE-4102-B164-CE8BFFC57E36}"/>
              </a:ext>
            </a:extLst>
          </p:cNvPr>
          <p:cNvSpPr>
            <a:spLocks noGrp="1"/>
          </p:cNvSpPr>
          <p:nvPr>
            <p:ph type="ftr" sz="quarter" idx="11"/>
          </p:nvPr>
        </p:nvSpPr>
        <p:spPr/>
        <p:txBody>
          <a:bodyPr/>
          <a:lstStyle/>
          <a:p>
            <a:endParaRPr lang="en-IL"/>
          </a:p>
        </p:txBody>
      </p:sp>
      <p:sp>
        <p:nvSpPr>
          <p:cNvPr id="4" name="מציין מיקום של מספר שקופית 3">
            <a:extLst>
              <a:ext uri="{FF2B5EF4-FFF2-40B4-BE49-F238E27FC236}">
                <a16:creationId xmlns:a16="http://schemas.microsoft.com/office/drawing/2014/main" id="{75273E55-45E9-4625-BE4A-421CF1B3800C}"/>
              </a:ext>
            </a:extLst>
          </p:cNvPr>
          <p:cNvSpPr>
            <a:spLocks noGrp="1"/>
          </p:cNvSpPr>
          <p:nvPr>
            <p:ph type="sldNum" sz="quarter" idx="12"/>
          </p:nvPr>
        </p:nvSpPr>
        <p:spPr/>
        <p:txBody>
          <a:bodyPr/>
          <a:lstStyle/>
          <a:p>
            <a:fld id="{71D0306D-7C4E-40BC-91B9-44D28EE5CACF}" type="slidenum">
              <a:rPr lang="en-IL" smtClean="0"/>
              <a:t>‹#›</a:t>
            </a:fld>
            <a:endParaRPr lang="en-IL"/>
          </a:p>
        </p:txBody>
      </p:sp>
    </p:spTree>
    <p:extLst>
      <p:ext uri="{BB962C8B-B14F-4D97-AF65-F5344CB8AC3E}">
        <p14:creationId xmlns:p14="http://schemas.microsoft.com/office/powerpoint/2010/main" val="102535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CE810E1-8266-43D4-8C64-8474E90CA36D}"/>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תוכן 2">
            <a:extLst>
              <a:ext uri="{FF2B5EF4-FFF2-40B4-BE49-F238E27FC236}">
                <a16:creationId xmlns:a16="http://schemas.microsoft.com/office/drawing/2014/main" id="{C8B6FE57-6F79-4166-88D3-57227AD078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טקסט 3">
            <a:extLst>
              <a:ext uri="{FF2B5EF4-FFF2-40B4-BE49-F238E27FC236}">
                <a16:creationId xmlns:a16="http://schemas.microsoft.com/office/drawing/2014/main" id="{732C2F09-A859-46A9-B508-7FDB8A6CA9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BB773AD-4E1E-4847-9B97-F087006D9A4B}"/>
              </a:ext>
            </a:extLst>
          </p:cNvPr>
          <p:cNvSpPr>
            <a:spLocks noGrp="1"/>
          </p:cNvSpPr>
          <p:nvPr>
            <p:ph type="dt" sz="half" idx="10"/>
          </p:nvPr>
        </p:nvSpPr>
        <p:spPr/>
        <p:txBody>
          <a:bodyPr/>
          <a:lstStyle/>
          <a:p>
            <a:fld id="{7A9EA212-C75D-413B-8ED0-8DD42B550933}" type="datetimeFigureOut">
              <a:rPr lang="en-IL" smtClean="0"/>
              <a:t>11/05/2021</a:t>
            </a:fld>
            <a:endParaRPr lang="en-IL"/>
          </a:p>
        </p:txBody>
      </p:sp>
      <p:sp>
        <p:nvSpPr>
          <p:cNvPr id="6" name="מציין מיקום של כותרת תחתונה 5">
            <a:extLst>
              <a:ext uri="{FF2B5EF4-FFF2-40B4-BE49-F238E27FC236}">
                <a16:creationId xmlns:a16="http://schemas.microsoft.com/office/drawing/2014/main" id="{197C1F5C-3AAE-422C-92DE-6045EB6673C0}"/>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2429ED60-AC14-4121-A1AF-C47CC7AA5B6C}"/>
              </a:ext>
            </a:extLst>
          </p:cNvPr>
          <p:cNvSpPr>
            <a:spLocks noGrp="1"/>
          </p:cNvSpPr>
          <p:nvPr>
            <p:ph type="sldNum" sz="quarter" idx="12"/>
          </p:nvPr>
        </p:nvSpPr>
        <p:spPr/>
        <p:txBody>
          <a:bodyPr/>
          <a:lstStyle/>
          <a:p>
            <a:fld id="{71D0306D-7C4E-40BC-91B9-44D28EE5CACF}" type="slidenum">
              <a:rPr lang="en-IL" smtClean="0"/>
              <a:t>‹#›</a:t>
            </a:fld>
            <a:endParaRPr lang="en-IL"/>
          </a:p>
        </p:txBody>
      </p:sp>
    </p:spTree>
    <p:extLst>
      <p:ext uri="{BB962C8B-B14F-4D97-AF65-F5344CB8AC3E}">
        <p14:creationId xmlns:p14="http://schemas.microsoft.com/office/powerpoint/2010/main" val="1511152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C602528-F164-42FB-9163-BC08A90DA69A}"/>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IL"/>
          </a:p>
        </p:txBody>
      </p:sp>
      <p:sp>
        <p:nvSpPr>
          <p:cNvPr id="3" name="מציין מיקום של תמונה 2">
            <a:extLst>
              <a:ext uri="{FF2B5EF4-FFF2-40B4-BE49-F238E27FC236}">
                <a16:creationId xmlns:a16="http://schemas.microsoft.com/office/drawing/2014/main" id="{725BB9E7-4680-469B-843F-5F5892E587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מציין מיקום טקסט 3">
            <a:extLst>
              <a:ext uri="{FF2B5EF4-FFF2-40B4-BE49-F238E27FC236}">
                <a16:creationId xmlns:a16="http://schemas.microsoft.com/office/drawing/2014/main" id="{6DBB84FC-4E55-470A-8511-3838CA118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9E297F7E-0F65-43E6-9E92-B9B01894DC7A}"/>
              </a:ext>
            </a:extLst>
          </p:cNvPr>
          <p:cNvSpPr>
            <a:spLocks noGrp="1"/>
          </p:cNvSpPr>
          <p:nvPr>
            <p:ph type="dt" sz="half" idx="10"/>
          </p:nvPr>
        </p:nvSpPr>
        <p:spPr/>
        <p:txBody>
          <a:bodyPr/>
          <a:lstStyle/>
          <a:p>
            <a:fld id="{7A9EA212-C75D-413B-8ED0-8DD42B550933}" type="datetimeFigureOut">
              <a:rPr lang="en-IL" smtClean="0"/>
              <a:t>11/05/2021</a:t>
            </a:fld>
            <a:endParaRPr lang="en-IL"/>
          </a:p>
        </p:txBody>
      </p:sp>
      <p:sp>
        <p:nvSpPr>
          <p:cNvPr id="6" name="מציין מיקום של כותרת תחתונה 5">
            <a:extLst>
              <a:ext uri="{FF2B5EF4-FFF2-40B4-BE49-F238E27FC236}">
                <a16:creationId xmlns:a16="http://schemas.microsoft.com/office/drawing/2014/main" id="{5F621194-A700-4691-9341-2772E2D4BB03}"/>
              </a:ext>
            </a:extLst>
          </p:cNvPr>
          <p:cNvSpPr>
            <a:spLocks noGrp="1"/>
          </p:cNvSpPr>
          <p:nvPr>
            <p:ph type="ftr" sz="quarter" idx="11"/>
          </p:nvPr>
        </p:nvSpPr>
        <p:spPr/>
        <p:txBody>
          <a:bodyPr/>
          <a:lstStyle/>
          <a:p>
            <a:endParaRPr lang="en-IL"/>
          </a:p>
        </p:txBody>
      </p:sp>
      <p:sp>
        <p:nvSpPr>
          <p:cNvPr id="7" name="מציין מיקום של מספר שקופית 6">
            <a:extLst>
              <a:ext uri="{FF2B5EF4-FFF2-40B4-BE49-F238E27FC236}">
                <a16:creationId xmlns:a16="http://schemas.microsoft.com/office/drawing/2014/main" id="{55DCE5F6-FBB5-44AD-989C-508F204500A1}"/>
              </a:ext>
            </a:extLst>
          </p:cNvPr>
          <p:cNvSpPr>
            <a:spLocks noGrp="1"/>
          </p:cNvSpPr>
          <p:nvPr>
            <p:ph type="sldNum" sz="quarter" idx="12"/>
          </p:nvPr>
        </p:nvSpPr>
        <p:spPr/>
        <p:txBody>
          <a:bodyPr/>
          <a:lstStyle/>
          <a:p>
            <a:fld id="{71D0306D-7C4E-40BC-91B9-44D28EE5CACF}" type="slidenum">
              <a:rPr lang="en-IL" smtClean="0"/>
              <a:t>‹#›</a:t>
            </a:fld>
            <a:endParaRPr lang="en-IL"/>
          </a:p>
        </p:txBody>
      </p:sp>
    </p:spTree>
    <p:extLst>
      <p:ext uri="{BB962C8B-B14F-4D97-AF65-F5344CB8AC3E}">
        <p14:creationId xmlns:p14="http://schemas.microsoft.com/office/powerpoint/2010/main" val="82338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76E1FDD-D7CD-421A-BFCD-261999BEB75F}"/>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IL"/>
          </a:p>
        </p:txBody>
      </p:sp>
      <p:sp>
        <p:nvSpPr>
          <p:cNvPr id="3" name="מציין מיקום טקסט 2">
            <a:extLst>
              <a:ext uri="{FF2B5EF4-FFF2-40B4-BE49-F238E27FC236}">
                <a16:creationId xmlns:a16="http://schemas.microsoft.com/office/drawing/2014/main" id="{5FCBACDE-9F94-41D8-9DE0-F53777169FA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IL"/>
          </a:p>
        </p:txBody>
      </p:sp>
      <p:sp>
        <p:nvSpPr>
          <p:cNvPr id="4" name="מציין מיקום של תאריך 3">
            <a:extLst>
              <a:ext uri="{FF2B5EF4-FFF2-40B4-BE49-F238E27FC236}">
                <a16:creationId xmlns:a16="http://schemas.microsoft.com/office/drawing/2014/main" id="{44C7DBBA-DA72-4E43-B742-B2124075447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A9EA212-C75D-413B-8ED0-8DD42B550933}" type="datetimeFigureOut">
              <a:rPr lang="en-IL" smtClean="0"/>
              <a:t>11/05/2021</a:t>
            </a:fld>
            <a:endParaRPr lang="en-IL"/>
          </a:p>
        </p:txBody>
      </p:sp>
      <p:sp>
        <p:nvSpPr>
          <p:cNvPr id="5" name="מציין מיקום של כותרת תחתונה 4">
            <a:extLst>
              <a:ext uri="{FF2B5EF4-FFF2-40B4-BE49-F238E27FC236}">
                <a16:creationId xmlns:a16="http://schemas.microsoft.com/office/drawing/2014/main" id="{CA8F9FF5-551D-47AE-A228-1F80E1287F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en-IL"/>
          </a:p>
        </p:txBody>
      </p:sp>
      <p:sp>
        <p:nvSpPr>
          <p:cNvPr id="6" name="מציין מיקום של מספר שקופית 5">
            <a:extLst>
              <a:ext uri="{FF2B5EF4-FFF2-40B4-BE49-F238E27FC236}">
                <a16:creationId xmlns:a16="http://schemas.microsoft.com/office/drawing/2014/main" id="{D7A67601-47E7-4E41-8BDC-9C1C3329ECD0}"/>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1D0306D-7C4E-40BC-91B9-44D28EE5CACF}" type="slidenum">
              <a:rPr lang="en-IL" smtClean="0"/>
              <a:t>‹#›</a:t>
            </a:fld>
            <a:endParaRPr lang="en-IL"/>
          </a:p>
        </p:txBody>
      </p:sp>
    </p:spTree>
    <p:extLst>
      <p:ext uri="{BB962C8B-B14F-4D97-AF65-F5344CB8AC3E}">
        <p14:creationId xmlns:p14="http://schemas.microsoft.com/office/powerpoint/2010/main" val="612779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etanel1431/Cyber-Threat-Map-With-ML.git"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microsoft.com/office/2007/relationships/hdphoto" Target="../media/hdphoto4.wdp"/><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microsoft.com/office/2007/relationships/hdphoto" Target="../media/hdphoto6.wdp"/><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hyperlink" Target="https://threatmap.fortiguard.com/" TargetMode="External"/><Relationship Id="rId3" Type="http://schemas.microsoft.com/office/2007/relationships/hdphoto" Target="../media/hdphoto1.wdp"/><Relationship Id="rId7" Type="http://schemas.openxmlformats.org/officeDocument/2006/relationships/image" Target="../media/image6.jpeg"/><Relationship Id="rId12"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threatmap.checkpoint.com/" TargetMode="External"/><Relationship Id="rId5" Type="http://schemas.openxmlformats.org/officeDocument/2006/relationships/image" Target="../media/image4.png"/><Relationship Id="rId10" Type="http://schemas.openxmlformats.org/officeDocument/2006/relationships/hyperlink" Target="https://threatmap.bitdefender.com/" TargetMode="External"/><Relationship Id="rId4" Type="http://schemas.openxmlformats.org/officeDocument/2006/relationships/image" Target="../media/image3.jpeg"/><Relationship Id="rId9" Type="http://schemas.openxmlformats.org/officeDocument/2006/relationships/hyperlink" Target="https://www.fireeye.com/cyber-map/threat-map.htm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hyperlink" Target="https://threatmap.fortiguard.com/" TargetMode="Externa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hyperlink" Target="https://threatmap.bitdefender.com/" TargetMode="External"/><Relationship Id="rId5" Type="http://schemas.openxmlformats.org/officeDocument/2006/relationships/hyperlink" Target="https://www.fireeye.com/cyber-map/threat-map.html" TargetMode="External"/><Relationship Id="rId4" Type="http://schemas.openxmlformats.org/officeDocument/2006/relationships/hyperlink" Target="https://threatmap.checkpoint.com/" TargetMode="Externa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תמונה 6">
            <a:extLst>
              <a:ext uri="{FF2B5EF4-FFF2-40B4-BE49-F238E27FC236}">
                <a16:creationId xmlns:a16="http://schemas.microsoft.com/office/drawing/2014/main" id="{2F2EC68A-4616-4C2F-9222-09688F09F0D2}"/>
              </a:ext>
            </a:extLst>
          </p:cNvPr>
          <p:cNvPicPr>
            <a:picLocks noChangeAspect="1"/>
          </p:cNvPicPr>
          <p:nvPr/>
        </p:nvPicPr>
        <p:blipFill>
          <a:blip r:embed="rId2"/>
          <a:stretch>
            <a:fillRect/>
          </a:stretch>
        </p:blipFill>
        <p:spPr>
          <a:xfrm>
            <a:off x="0" y="0"/>
            <a:ext cx="12192000" cy="6858000"/>
          </a:xfrm>
          <a:prstGeom prst="rect">
            <a:avLst/>
          </a:prstGeom>
        </p:spPr>
      </p:pic>
      <p:sp>
        <p:nvSpPr>
          <p:cNvPr id="2" name="כותרת 1">
            <a:extLst>
              <a:ext uri="{FF2B5EF4-FFF2-40B4-BE49-F238E27FC236}">
                <a16:creationId xmlns:a16="http://schemas.microsoft.com/office/drawing/2014/main" id="{761D14E5-3CF0-4390-9B67-18569CB2868C}"/>
              </a:ext>
            </a:extLst>
          </p:cNvPr>
          <p:cNvSpPr>
            <a:spLocks noGrp="1"/>
          </p:cNvSpPr>
          <p:nvPr>
            <p:ph type="ctrTitle"/>
          </p:nvPr>
        </p:nvSpPr>
        <p:spPr>
          <a:xfrm>
            <a:off x="1524000" y="395142"/>
            <a:ext cx="9144000" cy="965200"/>
          </a:xfrm>
        </p:spPr>
        <p:txBody>
          <a:bodyPr/>
          <a:lstStyle/>
          <a:p>
            <a:r>
              <a:rPr lang="en-US" dirty="0">
                <a:solidFill>
                  <a:schemeClr val="bg1"/>
                </a:solidFill>
              </a:rPr>
              <a:t>Cyber Threat Map</a:t>
            </a:r>
            <a:endParaRPr lang="en-IL" dirty="0">
              <a:solidFill>
                <a:schemeClr val="bg1"/>
              </a:solidFill>
            </a:endParaRPr>
          </a:p>
        </p:txBody>
      </p:sp>
      <p:sp>
        <p:nvSpPr>
          <p:cNvPr id="3" name="כותרת משנה 2">
            <a:extLst>
              <a:ext uri="{FF2B5EF4-FFF2-40B4-BE49-F238E27FC236}">
                <a16:creationId xmlns:a16="http://schemas.microsoft.com/office/drawing/2014/main" id="{D15B8E70-A764-4AC8-8342-1C01F38A89B0}"/>
              </a:ext>
            </a:extLst>
          </p:cNvPr>
          <p:cNvSpPr>
            <a:spLocks noGrp="1"/>
          </p:cNvSpPr>
          <p:nvPr>
            <p:ph type="subTitle" idx="1"/>
          </p:nvPr>
        </p:nvSpPr>
        <p:spPr>
          <a:xfrm>
            <a:off x="10390909" y="6451600"/>
            <a:ext cx="1801091" cy="507999"/>
          </a:xfrm>
        </p:spPr>
        <p:txBody>
          <a:bodyPr>
            <a:normAutofit/>
          </a:bodyPr>
          <a:lstStyle/>
          <a:p>
            <a:r>
              <a:rPr lang="en-US" dirty="0">
                <a:solidFill>
                  <a:schemeClr val="bg1"/>
                </a:solidFill>
              </a:rPr>
              <a:t>01/05/21</a:t>
            </a:r>
          </a:p>
          <a:p>
            <a:endParaRPr lang="en-US" dirty="0">
              <a:solidFill>
                <a:schemeClr val="bg1"/>
              </a:solidFill>
            </a:endParaRPr>
          </a:p>
          <a:p>
            <a:endParaRPr lang="en-IL" dirty="0">
              <a:solidFill>
                <a:schemeClr val="bg1"/>
              </a:solidFill>
            </a:endParaRPr>
          </a:p>
        </p:txBody>
      </p:sp>
      <p:sp>
        <p:nvSpPr>
          <p:cNvPr id="8" name="כותרת משנה 2">
            <a:extLst>
              <a:ext uri="{FF2B5EF4-FFF2-40B4-BE49-F238E27FC236}">
                <a16:creationId xmlns:a16="http://schemas.microsoft.com/office/drawing/2014/main" id="{CFE1F9DA-6DD4-45E0-93D5-DD79A552198F}"/>
              </a:ext>
            </a:extLst>
          </p:cNvPr>
          <p:cNvSpPr txBox="1">
            <a:spLocks/>
          </p:cNvSpPr>
          <p:nvPr/>
        </p:nvSpPr>
        <p:spPr>
          <a:xfrm>
            <a:off x="27709" y="1908464"/>
            <a:ext cx="5486400" cy="770082"/>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Can we predict the next </a:t>
            </a:r>
            <a:r>
              <a:rPr lang="en-US" b="1" dirty="0">
                <a:solidFill>
                  <a:schemeClr val="bg1"/>
                </a:solidFill>
              </a:rPr>
              <a:t>Cyber Attack </a:t>
            </a:r>
            <a:r>
              <a:rPr lang="en-US" dirty="0">
                <a:solidFill>
                  <a:schemeClr val="bg1"/>
                </a:solidFill>
              </a:rPr>
              <a:t>?</a:t>
            </a:r>
          </a:p>
          <a:p>
            <a:endParaRPr lang="en-US" dirty="0">
              <a:solidFill>
                <a:schemeClr val="bg1"/>
              </a:solidFill>
            </a:endParaRPr>
          </a:p>
          <a:p>
            <a:endParaRPr lang="en-IL" dirty="0">
              <a:solidFill>
                <a:schemeClr val="bg1"/>
              </a:solidFill>
            </a:endParaRPr>
          </a:p>
        </p:txBody>
      </p:sp>
      <p:sp>
        <p:nvSpPr>
          <p:cNvPr id="9" name="כותרת משנה 2">
            <a:extLst>
              <a:ext uri="{FF2B5EF4-FFF2-40B4-BE49-F238E27FC236}">
                <a16:creationId xmlns:a16="http://schemas.microsoft.com/office/drawing/2014/main" id="{58534D0C-73FC-4825-AE49-BD0458A1B3A3}"/>
              </a:ext>
            </a:extLst>
          </p:cNvPr>
          <p:cNvSpPr txBox="1">
            <a:spLocks/>
          </p:cNvSpPr>
          <p:nvPr/>
        </p:nvSpPr>
        <p:spPr>
          <a:xfrm>
            <a:off x="6280727" y="2424546"/>
            <a:ext cx="5551055" cy="507999"/>
          </a:xfrm>
          <a:prstGeom prst="rect">
            <a:avLst/>
          </a:prstGeom>
        </p:spPr>
        <p:txBody>
          <a:bodyPr vert="horz" lIns="91440" tIns="45720" rIns="91440" bIns="45720" rtlCol="1">
            <a:normAutofit fontScale="92500"/>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Can we predict the next </a:t>
            </a:r>
            <a:r>
              <a:rPr lang="en-US" b="1" dirty="0">
                <a:solidFill>
                  <a:schemeClr val="bg1"/>
                </a:solidFill>
              </a:rPr>
              <a:t>Cyber Attack </a:t>
            </a:r>
            <a:r>
              <a:rPr lang="en-US" dirty="0">
                <a:solidFill>
                  <a:schemeClr val="bg1"/>
                </a:solidFill>
              </a:rPr>
              <a:t>Type?</a:t>
            </a:r>
          </a:p>
        </p:txBody>
      </p:sp>
      <p:sp>
        <p:nvSpPr>
          <p:cNvPr id="10" name="כותרת משנה 2">
            <a:extLst>
              <a:ext uri="{FF2B5EF4-FFF2-40B4-BE49-F238E27FC236}">
                <a16:creationId xmlns:a16="http://schemas.microsoft.com/office/drawing/2014/main" id="{AB7FF2A0-0B19-4C8E-879E-4253E6688DB9}"/>
              </a:ext>
            </a:extLst>
          </p:cNvPr>
          <p:cNvSpPr txBox="1">
            <a:spLocks/>
          </p:cNvSpPr>
          <p:nvPr/>
        </p:nvSpPr>
        <p:spPr>
          <a:xfrm>
            <a:off x="1878863" y="3996749"/>
            <a:ext cx="9339438" cy="507999"/>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Which Country is the Origin of Most </a:t>
            </a:r>
            <a:r>
              <a:rPr lang="en-US" b="1" dirty="0">
                <a:solidFill>
                  <a:schemeClr val="bg1"/>
                </a:solidFill>
              </a:rPr>
              <a:t>Cyber Attacks </a:t>
            </a:r>
            <a:r>
              <a:rPr lang="en-US" dirty="0">
                <a:solidFill>
                  <a:schemeClr val="bg1"/>
                </a:solidFill>
              </a:rPr>
              <a:t>by Period</a:t>
            </a:r>
          </a:p>
        </p:txBody>
      </p:sp>
      <p:sp>
        <p:nvSpPr>
          <p:cNvPr id="12" name="כותרת משנה 2">
            <a:extLst>
              <a:ext uri="{FF2B5EF4-FFF2-40B4-BE49-F238E27FC236}">
                <a16:creationId xmlns:a16="http://schemas.microsoft.com/office/drawing/2014/main" id="{FD9C2263-14D2-4BD6-9CA5-26AA95F011DE}"/>
              </a:ext>
            </a:extLst>
          </p:cNvPr>
          <p:cNvSpPr txBox="1">
            <a:spLocks/>
          </p:cNvSpPr>
          <p:nvPr/>
        </p:nvSpPr>
        <p:spPr>
          <a:xfrm>
            <a:off x="-281709" y="6330951"/>
            <a:ext cx="2373746" cy="553024"/>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rPr>
              <a:t>Netanel Levi</a:t>
            </a:r>
          </a:p>
          <a:p>
            <a:endParaRPr lang="en-US" dirty="0">
              <a:solidFill>
                <a:schemeClr val="bg1"/>
              </a:solidFill>
            </a:endParaRPr>
          </a:p>
          <a:p>
            <a:endParaRPr lang="en-IL" dirty="0">
              <a:solidFill>
                <a:schemeClr val="bg1"/>
              </a:solidFill>
            </a:endParaRPr>
          </a:p>
        </p:txBody>
      </p:sp>
      <p:sp>
        <p:nvSpPr>
          <p:cNvPr id="11" name="כותרת משנה 2">
            <a:extLst>
              <a:ext uri="{FF2B5EF4-FFF2-40B4-BE49-F238E27FC236}">
                <a16:creationId xmlns:a16="http://schemas.microsoft.com/office/drawing/2014/main" id="{F6495F8C-A405-4835-88A7-7EB7FCAC74D2}"/>
              </a:ext>
            </a:extLst>
          </p:cNvPr>
          <p:cNvSpPr txBox="1">
            <a:spLocks/>
          </p:cNvSpPr>
          <p:nvPr/>
        </p:nvSpPr>
        <p:spPr>
          <a:xfrm>
            <a:off x="5195454" y="6350001"/>
            <a:ext cx="1801091" cy="507999"/>
          </a:xfrm>
          <a:prstGeom prst="rect">
            <a:avLst/>
          </a:prstGeom>
        </p:spPr>
        <p:txBody>
          <a:bodyPr vert="horz" lIns="91440" tIns="45720" rIns="91440" bIns="45720" rtlCol="1">
            <a:normAutofit/>
          </a:bodyPr>
          <a:lstStyle>
            <a:lvl1pPr marL="0" indent="0" algn="ctr" defTabSz="914400" rtl="1"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1"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1"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hlinkClick r:id="rId3"/>
              </a:rPr>
              <a:t>MY_GITHUB</a:t>
            </a:r>
            <a:endParaRPr lang="en-US" dirty="0">
              <a:solidFill>
                <a:schemeClr val="bg1"/>
              </a:solidFill>
            </a:endParaRPr>
          </a:p>
          <a:p>
            <a:endParaRPr lang="en-US" dirty="0">
              <a:solidFill>
                <a:schemeClr val="bg1"/>
              </a:solidFill>
            </a:endParaRPr>
          </a:p>
          <a:p>
            <a:endParaRPr lang="en-IL" dirty="0">
              <a:solidFill>
                <a:schemeClr val="bg1"/>
              </a:solidFill>
            </a:endParaRPr>
          </a:p>
        </p:txBody>
      </p:sp>
    </p:spTree>
    <p:extLst>
      <p:ext uri="{BB962C8B-B14F-4D97-AF65-F5344CB8AC3E}">
        <p14:creationId xmlns:p14="http://schemas.microsoft.com/office/powerpoint/2010/main" val="972271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Upstream Security Releases 2020 Automotive Cybersecurity Report and  Announces First Automotive Threat Intelligence Service">
            <a:extLst>
              <a:ext uri="{FF2B5EF4-FFF2-40B4-BE49-F238E27FC236}">
                <a16:creationId xmlns:a16="http://schemas.microsoft.com/office/drawing/2014/main" id="{31E5DA76-A0E9-4B18-94D0-B7BB240CDB6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CFB0D05E-69E4-4CE3-B4FB-86EE5F5AE95B}"/>
              </a:ext>
            </a:extLst>
          </p:cNvPr>
          <p:cNvSpPr txBox="1">
            <a:spLocks/>
          </p:cNvSpPr>
          <p:nvPr/>
        </p:nvSpPr>
        <p:spPr>
          <a:xfrm>
            <a:off x="2383194" y="-67733"/>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u="sng" dirty="0">
                <a:solidFill>
                  <a:schemeClr val="bg1"/>
                </a:solidFill>
              </a:rPr>
              <a:t>EDA &amp; Visualizations</a:t>
            </a:r>
            <a:endParaRPr lang="en-IL" u="sng" dirty="0">
              <a:solidFill>
                <a:schemeClr val="bg1"/>
              </a:solidFill>
            </a:endParaRPr>
          </a:p>
        </p:txBody>
      </p:sp>
      <p:sp>
        <p:nvSpPr>
          <p:cNvPr id="13" name="כותרת 1">
            <a:extLst>
              <a:ext uri="{FF2B5EF4-FFF2-40B4-BE49-F238E27FC236}">
                <a16:creationId xmlns:a16="http://schemas.microsoft.com/office/drawing/2014/main" id="{0D6BCE45-A63F-4016-A78B-728CEED79974}"/>
              </a:ext>
            </a:extLst>
          </p:cNvPr>
          <p:cNvSpPr txBox="1">
            <a:spLocks/>
          </p:cNvSpPr>
          <p:nvPr/>
        </p:nvSpPr>
        <p:spPr>
          <a:xfrm>
            <a:off x="448932" y="659659"/>
            <a:ext cx="11057268" cy="1865224"/>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pPr marL="457200" indent="-457200" algn="l">
              <a:buFont typeface="Arial" panose="020B0604020202020204" pitchFamily="34" charset="0"/>
              <a:buChar char="•"/>
            </a:pPr>
            <a:r>
              <a:rPr lang="en-US" sz="2400" dirty="0">
                <a:solidFill>
                  <a:schemeClr val="bg1"/>
                </a:solidFill>
              </a:rPr>
              <a:t>Present the attack cyber over the world with world map and Graphs.</a:t>
            </a:r>
          </a:p>
          <a:p>
            <a:pPr marL="457200" indent="-457200" algn="l">
              <a:buFont typeface="Arial" panose="020B0604020202020204" pitchFamily="34" charset="0"/>
              <a:buChar char="•"/>
            </a:pPr>
            <a:endParaRPr lang="en-US" sz="2400" dirty="0">
              <a:solidFill>
                <a:schemeClr val="bg1"/>
              </a:solidFill>
            </a:endParaRPr>
          </a:p>
          <a:p>
            <a:pPr marL="457200" indent="-457200" algn="l">
              <a:buFont typeface="Arial" panose="020B0604020202020204" pitchFamily="34" charset="0"/>
              <a:buChar char="•"/>
            </a:pPr>
            <a:r>
              <a:rPr lang="en-US" sz="2400" dirty="0">
                <a:solidFill>
                  <a:schemeClr val="bg1"/>
                </a:solidFill>
              </a:rPr>
              <a:t>View cyber attacks between a date range.</a:t>
            </a:r>
          </a:p>
          <a:p>
            <a:pPr marL="457200" indent="-457200" algn="l">
              <a:buFont typeface="Arial" panose="020B0604020202020204" pitchFamily="34" charset="0"/>
              <a:buChar char="•"/>
            </a:pPr>
            <a:endParaRPr lang="en-US" sz="2400" dirty="0">
              <a:solidFill>
                <a:schemeClr val="bg1"/>
              </a:solidFill>
            </a:endParaRPr>
          </a:p>
          <a:p>
            <a:pPr marL="457200" indent="-457200" algn="l">
              <a:buFont typeface="Arial" panose="020B0604020202020204" pitchFamily="34" charset="0"/>
              <a:buChar char="•"/>
            </a:pPr>
            <a:r>
              <a:rPr lang="en-US" sz="2400" dirty="0">
                <a:solidFill>
                  <a:schemeClr val="bg1"/>
                </a:solidFill>
              </a:rPr>
              <a:t>View cyber attacks according to types of attacks.</a:t>
            </a:r>
            <a:endParaRPr lang="en-IL" sz="2400" dirty="0">
              <a:solidFill>
                <a:schemeClr val="bg1"/>
              </a:solidFill>
            </a:endParaRPr>
          </a:p>
        </p:txBody>
      </p:sp>
      <p:pic>
        <p:nvPicPr>
          <p:cNvPr id="10" name="תמונה 9">
            <a:extLst>
              <a:ext uri="{FF2B5EF4-FFF2-40B4-BE49-F238E27FC236}">
                <a16:creationId xmlns:a16="http://schemas.microsoft.com/office/drawing/2014/main" id="{808A7520-21C2-45DF-B029-D48BCAAD6F20}"/>
              </a:ext>
            </a:extLst>
          </p:cNvPr>
          <p:cNvPicPr>
            <a:picLocks noChangeAspect="1"/>
          </p:cNvPicPr>
          <p:nvPr/>
        </p:nvPicPr>
        <p:blipFill>
          <a:blip r:embed="rId4"/>
          <a:stretch>
            <a:fillRect/>
          </a:stretch>
        </p:blipFill>
        <p:spPr>
          <a:xfrm>
            <a:off x="1375337" y="2797537"/>
            <a:ext cx="2901950" cy="1345614"/>
          </a:xfrm>
          <a:prstGeom prst="rect">
            <a:avLst/>
          </a:prstGeom>
        </p:spPr>
      </p:pic>
      <p:pic>
        <p:nvPicPr>
          <p:cNvPr id="14" name="תמונה 13">
            <a:extLst>
              <a:ext uri="{FF2B5EF4-FFF2-40B4-BE49-F238E27FC236}">
                <a16:creationId xmlns:a16="http://schemas.microsoft.com/office/drawing/2014/main" id="{BE0B567A-6DBA-4106-89D5-3E82EF54EC0F}"/>
              </a:ext>
            </a:extLst>
          </p:cNvPr>
          <p:cNvPicPr>
            <a:picLocks noChangeAspect="1"/>
          </p:cNvPicPr>
          <p:nvPr/>
        </p:nvPicPr>
        <p:blipFill>
          <a:blip r:embed="rId5"/>
          <a:stretch>
            <a:fillRect/>
          </a:stretch>
        </p:blipFill>
        <p:spPr>
          <a:xfrm>
            <a:off x="1099905" y="2540925"/>
            <a:ext cx="3452813" cy="166879"/>
          </a:xfrm>
          <a:prstGeom prst="rect">
            <a:avLst/>
          </a:prstGeom>
        </p:spPr>
      </p:pic>
      <p:pic>
        <p:nvPicPr>
          <p:cNvPr id="16" name="תמונה 15">
            <a:extLst>
              <a:ext uri="{FF2B5EF4-FFF2-40B4-BE49-F238E27FC236}">
                <a16:creationId xmlns:a16="http://schemas.microsoft.com/office/drawing/2014/main" id="{6BF86C17-9192-4498-89D0-68D8D251CF54}"/>
              </a:ext>
            </a:extLst>
          </p:cNvPr>
          <p:cNvPicPr>
            <a:picLocks noChangeAspect="1"/>
          </p:cNvPicPr>
          <p:nvPr/>
        </p:nvPicPr>
        <p:blipFill>
          <a:blip r:embed="rId6"/>
          <a:stretch>
            <a:fillRect/>
          </a:stretch>
        </p:blipFill>
        <p:spPr>
          <a:xfrm>
            <a:off x="4552718" y="3047427"/>
            <a:ext cx="4552718" cy="210835"/>
          </a:xfrm>
          <a:prstGeom prst="rect">
            <a:avLst/>
          </a:prstGeom>
        </p:spPr>
      </p:pic>
      <p:pic>
        <p:nvPicPr>
          <p:cNvPr id="18" name="תמונה 17">
            <a:extLst>
              <a:ext uri="{FF2B5EF4-FFF2-40B4-BE49-F238E27FC236}">
                <a16:creationId xmlns:a16="http://schemas.microsoft.com/office/drawing/2014/main" id="{5DB9074A-FCB8-47D3-871C-BFC3E5EDE051}"/>
              </a:ext>
            </a:extLst>
          </p:cNvPr>
          <p:cNvPicPr>
            <a:picLocks noChangeAspect="1"/>
          </p:cNvPicPr>
          <p:nvPr/>
        </p:nvPicPr>
        <p:blipFill>
          <a:blip r:embed="rId7"/>
          <a:stretch>
            <a:fillRect/>
          </a:stretch>
        </p:blipFill>
        <p:spPr>
          <a:xfrm>
            <a:off x="4932363" y="3306395"/>
            <a:ext cx="3983038" cy="1234995"/>
          </a:xfrm>
          <a:prstGeom prst="rect">
            <a:avLst/>
          </a:prstGeom>
        </p:spPr>
      </p:pic>
      <p:pic>
        <p:nvPicPr>
          <p:cNvPr id="22" name="תמונה 21">
            <a:extLst>
              <a:ext uri="{FF2B5EF4-FFF2-40B4-BE49-F238E27FC236}">
                <a16:creationId xmlns:a16="http://schemas.microsoft.com/office/drawing/2014/main" id="{0A998D6F-05BF-4133-B9B3-E52C43556642}"/>
              </a:ext>
            </a:extLst>
          </p:cNvPr>
          <p:cNvPicPr>
            <a:picLocks noChangeAspect="1"/>
          </p:cNvPicPr>
          <p:nvPr/>
        </p:nvPicPr>
        <p:blipFill>
          <a:blip r:embed="rId8"/>
          <a:stretch>
            <a:fillRect/>
          </a:stretch>
        </p:blipFill>
        <p:spPr>
          <a:xfrm>
            <a:off x="8657925" y="4898910"/>
            <a:ext cx="3280075" cy="1772951"/>
          </a:xfrm>
          <a:prstGeom prst="rect">
            <a:avLst/>
          </a:prstGeom>
        </p:spPr>
      </p:pic>
      <p:pic>
        <p:nvPicPr>
          <p:cNvPr id="24" name="תמונה 23">
            <a:extLst>
              <a:ext uri="{FF2B5EF4-FFF2-40B4-BE49-F238E27FC236}">
                <a16:creationId xmlns:a16="http://schemas.microsoft.com/office/drawing/2014/main" id="{7D903058-A38E-4CC8-AC01-5815B1FA5B2D}"/>
              </a:ext>
            </a:extLst>
          </p:cNvPr>
          <p:cNvPicPr>
            <a:picLocks noChangeAspect="1"/>
          </p:cNvPicPr>
          <p:nvPr/>
        </p:nvPicPr>
        <p:blipFill>
          <a:blip r:embed="rId9"/>
          <a:stretch>
            <a:fillRect/>
          </a:stretch>
        </p:blipFill>
        <p:spPr>
          <a:xfrm>
            <a:off x="7046267" y="4686301"/>
            <a:ext cx="4926193" cy="180027"/>
          </a:xfrm>
          <a:prstGeom prst="rect">
            <a:avLst/>
          </a:prstGeom>
        </p:spPr>
      </p:pic>
      <p:sp>
        <p:nvSpPr>
          <p:cNvPr id="19" name="כותרת 1">
            <a:extLst>
              <a:ext uri="{FF2B5EF4-FFF2-40B4-BE49-F238E27FC236}">
                <a16:creationId xmlns:a16="http://schemas.microsoft.com/office/drawing/2014/main" id="{6B664E14-FC8C-44C8-B0F2-AF5004786B26}"/>
              </a:ext>
            </a:extLst>
          </p:cNvPr>
          <p:cNvSpPr txBox="1">
            <a:spLocks/>
          </p:cNvSpPr>
          <p:nvPr/>
        </p:nvSpPr>
        <p:spPr>
          <a:xfrm>
            <a:off x="-240177" y="4249639"/>
            <a:ext cx="5246743" cy="1744255"/>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sz="1800" u="sng" dirty="0">
                <a:solidFill>
                  <a:srgbClr val="FF0000"/>
                </a:solidFill>
              </a:rPr>
              <a:t>Traffic that not unable to present on the world map</a:t>
            </a:r>
            <a:endParaRPr lang="en-IL" sz="1800" u="sng" dirty="0">
              <a:solidFill>
                <a:srgbClr val="FF0000"/>
              </a:solidFill>
            </a:endParaRPr>
          </a:p>
        </p:txBody>
      </p:sp>
      <p:pic>
        <p:nvPicPr>
          <p:cNvPr id="15" name="תמונה 14">
            <a:extLst>
              <a:ext uri="{FF2B5EF4-FFF2-40B4-BE49-F238E27FC236}">
                <a16:creationId xmlns:a16="http://schemas.microsoft.com/office/drawing/2014/main" id="{62D3C359-B9BF-411C-AD44-B1FD0DDB446B}"/>
              </a:ext>
            </a:extLst>
          </p:cNvPr>
          <p:cNvPicPr>
            <a:picLocks noChangeAspect="1"/>
          </p:cNvPicPr>
          <p:nvPr/>
        </p:nvPicPr>
        <p:blipFill>
          <a:blip r:embed="rId10"/>
          <a:stretch>
            <a:fillRect/>
          </a:stretch>
        </p:blipFill>
        <p:spPr>
          <a:xfrm>
            <a:off x="530429" y="5295051"/>
            <a:ext cx="3381375" cy="323850"/>
          </a:xfrm>
          <a:prstGeom prst="rect">
            <a:avLst/>
          </a:prstGeom>
        </p:spPr>
      </p:pic>
      <p:pic>
        <p:nvPicPr>
          <p:cNvPr id="20" name="תמונה 19">
            <a:extLst>
              <a:ext uri="{FF2B5EF4-FFF2-40B4-BE49-F238E27FC236}">
                <a16:creationId xmlns:a16="http://schemas.microsoft.com/office/drawing/2014/main" id="{F787444A-3C34-461A-ADEC-9A1D96472505}"/>
              </a:ext>
            </a:extLst>
          </p:cNvPr>
          <p:cNvPicPr>
            <a:picLocks noChangeAspect="1"/>
          </p:cNvPicPr>
          <p:nvPr/>
        </p:nvPicPr>
        <p:blipFill>
          <a:blip r:embed="rId11"/>
          <a:stretch>
            <a:fillRect/>
          </a:stretch>
        </p:blipFill>
        <p:spPr>
          <a:xfrm>
            <a:off x="530429" y="5608594"/>
            <a:ext cx="3381375" cy="314325"/>
          </a:xfrm>
          <a:prstGeom prst="rect">
            <a:avLst/>
          </a:prstGeom>
        </p:spPr>
      </p:pic>
      <p:pic>
        <p:nvPicPr>
          <p:cNvPr id="23" name="תמונה 22">
            <a:extLst>
              <a:ext uri="{FF2B5EF4-FFF2-40B4-BE49-F238E27FC236}">
                <a16:creationId xmlns:a16="http://schemas.microsoft.com/office/drawing/2014/main" id="{16F00404-49E3-4B1F-8213-0835C20782A5}"/>
              </a:ext>
            </a:extLst>
          </p:cNvPr>
          <p:cNvPicPr>
            <a:picLocks noChangeAspect="1"/>
          </p:cNvPicPr>
          <p:nvPr/>
        </p:nvPicPr>
        <p:blipFill>
          <a:blip r:embed="rId12"/>
          <a:stretch>
            <a:fillRect/>
          </a:stretch>
        </p:blipFill>
        <p:spPr>
          <a:xfrm>
            <a:off x="530429" y="5894939"/>
            <a:ext cx="3381376" cy="333375"/>
          </a:xfrm>
          <a:prstGeom prst="rect">
            <a:avLst/>
          </a:prstGeom>
        </p:spPr>
      </p:pic>
      <p:pic>
        <p:nvPicPr>
          <p:cNvPr id="26" name="תמונה 25">
            <a:extLst>
              <a:ext uri="{FF2B5EF4-FFF2-40B4-BE49-F238E27FC236}">
                <a16:creationId xmlns:a16="http://schemas.microsoft.com/office/drawing/2014/main" id="{C17AC4D5-1B90-4E84-8028-BF1A3A13BA89}"/>
              </a:ext>
            </a:extLst>
          </p:cNvPr>
          <p:cNvPicPr>
            <a:picLocks noChangeAspect="1"/>
          </p:cNvPicPr>
          <p:nvPr/>
        </p:nvPicPr>
        <p:blipFill>
          <a:blip r:embed="rId13"/>
          <a:stretch>
            <a:fillRect/>
          </a:stretch>
        </p:blipFill>
        <p:spPr>
          <a:xfrm>
            <a:off x="530428" y="6170646"/>
            <a:ext cx="3381376" cy="323850"/>
          </a:xfrm>
          <a:prstGeom prst="rect">
            <a:avLst/>
          </a:prstGeom>
        </p:spPr>
      </p:pic>
    </p:spTree>
    <p:extLst>
      <p:ext uri="{BB962C8B-B14F-4D97-AF65-F5344CB8AC3E}">
        <p14:creationId xmlns:p14="http://schemas.microsoft.com/office/powerpoint/2010/main" val="99770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Upstream Security Releases 2020 Automotive Cybersecurity Report and  Announces First Automotive Threat Intelligence Service">
            <a:extLst>
              <a:ext uri="{FF2B5EF4-FFF2-40B4-BE49-F238E27FC236}">
                <a16:creationId xmlns:a16="http://schemas.microsoft.com/office/drawing/2014/main" id="{31E5DA76-A0E9-4B18-94D0-B7BB240CDB6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CFB0D05E-69E4-4CE3-B4FB-86EE5F5AE95B}"/>
              </a:ext>
            </a:extLst>
          </p:cNvPr>
          <p:cNvSpPr txBox="1">
            <a:spLocks/>
          </p:cNvSpPr>
          <p:nvPr/>
        </p:nvSpPr>
        <p:spPr>
          <a:xfrm>
            <a:off x="2518336" y="-67733"/>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u="sng" dirty="0">
                <a:solidFill>
                  <a:schemeClr val="bg1"/>
                </a:solidFill>
              </a:rPr>
              <a:t>EDA &amp; Visualizations</a:t>
            </a:r>
            <a:endParaRPr lang="en-IL" u="sng" dirty="0">
              <a:solidFill>
                <a:schemeClr val="bg1"/>
              </a:solidFill>
            </a:endParaRPr>
          </a:p>
        </p:txBody>
      </p:sp>
      <p:sp>
        <p:nvSpPr>
          <p:cNvPr id="13" name="כותרת 1">
            <a:extLst>
              <a:ext uri="{FF2B5EF4-FFF2-40B4-BE49-F238E27FC236}">
                <a16:creationId xmlns:a16="http://schemas.microsoft.com/office/drawing/2014/main" id="{0D6BCE45-A63F-4016-A78B-728CEED79974}"/>
              </a:ext>
            </a:extLst>
          </p:cNvPr>
          <p:cNvSpPr txBox="1">
            <a:spLocks/>
          </p:cNvSpPr>
          <p:nvPr/>
        </p:nvSpPr>
        <p:spPr>
          <a:xfrm>
            <a:off x="3591041" y="485851"/>
            <a:ext cx="4552718" cy="892304"/>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pPr algn="l"/>
            <a:r>
              <a:rPr lang="en-US" sz="2400" u="sng" dirty="0">
                <a:solidFill>
                  <a:schemeClr val="bg1"/>
                </a:solidFill>
              </a:rPr>
              <a:t>View All attack source by world map</a:t>
            </a:r>
          </a:p>
        </p:txBody>
      </p:sp>
      <p:pic>
        <p:nvPicPr>
          <p:cNvPr id="3" name="תמונה 2">
            <a:extLst>
              <a:ext uri="{FF2B5EF4-FFF2-40B4-BE49-F238E27FC236}">
                <a16:creationId xmlns:a16="http://schemas.microsoft.com/office/drawing/2014/main" id="{910E3578-7668-4EEE-A512-AB049EC09F98}"/>
              </a:ext>
            </a:extLst>
          </p:cNvPr>
          <p:cNvPicPr>
            <a:picLocks noChangeAspect="1"/>
          </p:cNvPicPr>
          <p:nvPr/>
        </p:nvPicPr>
        <p:blipFill>
          <a:blip r:embed="rId4"/>
          <a:stretch>
            <a:fillRect/>
          </a:stretch>
        </p:blipFill>
        <p:spPr>
          <a:xfrm>
            <a:off x="1237181" y="1238416"/>
            <a:ext cx="8898487" cy="4657559"/>
          </a:xfrm>
          <a:prstGeom prst="rect">
            <a:avLst/>
          </a:prstGeom>
        </p:spPr>
      </p:pic>
    </p:spTree>
    <p:extLst>
      <p:ext uri="{BB962C8B-B14F-4D97-AF65-F5344CB8AC3E}">
        <p14:creationId xmlns:p14="http://schemas.microsoft.com/office/powerpoint/2010/main" val="1652445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Upstream Security Releases 2020 Automotive Cybersecurity Report and  Announces First Automotive Threat Intelligence Service">
            <a:extLst>
              <a:ext uri="{FF2B5EF4-FFF2-40B4-BE49-F238E27FC236}">
                <a16:creationId xmlns:a16="http://schemas.microsoft.com/office/drawing/2014/main" id="{31E5DA76-A0E9-4B18-94D0-B7BB240CDB6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CFB0D05E-69E4-4CE3-B4FB-86EE5F5AE95B}"/>
              </a:ext>
            </a:extLst>
          </p:cNvPr>
          <p:cNvSpPr txBox="1">
            <a:spLocks/>
          </p:cNvSpPr>
          <p:nvPr/>
        </p:nvSpPr>
        <p:spPr>
          <a:xfrm>
            <a:off x="2927912" y="-67733"/>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u="sng" dirty="0">
                <a:solidFill>
                  <a:schemeClr val="bg1"/>
                </a:solidFill>
              </a:rPr>
              <a:t>EDA &amp; Visualizations</a:t>
            </a:r>
            <a:endParaRPr lang="en-IL" u="sng" dirty="0">
              <a:solidFill>
                <a:schemeClr val="bg1"/>
              </a:solidFill>
            </a:endParaRPr>
          </a:p>
        </p:txBody>
      </p:sp>
      <p:sp>
        <p:nvSpPr>
          <p:cNvPr id="13" name="כותרת 1">
            <a:extLst>
              <a:ext uri="{FF2B5EF4-FFF2-40B4-BE49-F238E27FC236}">
                <a16:creationId xmlns:a16="http://schemas.microsoft.com/office/drawing/2014/main" id="{0D6BCE45-A63F-4016-A78B-728CEED79974}"/>
              </a:ext>
            </a:extLst>
          </p:cNvPr>
          <p:cNvSpPr txBox="1">
            <a:spLocks/>
          </p:cNvSpPr>
          <p:nvPr/>
        </p:nvSpPr>
        <p:spPr>
          <a:xfrm>
            <a:off x="4105207" y="485851"/>
            <a:ext cx="4552718" cy="892304"/>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pPr algn="l"/>
            <a:r>
              <a:rPr lang="en-US" sz="2400" u="sng" dirty="0">
                <a:solidFill>
                  <a:schemeClr val="bg1"/>
                </a:solidFill>
              </a:rPr>
              <a:t>View All attack source by Graph</a:t>
            </a:r>
          </a:p>
        </p:txBody>
      </p:sp>
      <p:pic>
        <p:nvPicPr>
          <p:cNvPr id="3" name="תמונה 2">
            <a:extLst>
              <a:ext uri="{FF2B5EF4-FFF2-40B4-BE49-F238E27FC236}">
                <a16:creationId xmlns:a16="http://schemas.microsoft.com/office/drawing/2014/main" id="{8204AF59-F4EA-4843-A432-C37AE9A2ADDC}"/>
              </a:ext>
            </a:extLst>
          </p:cNvPr>
          <p:cNvPicPr>
            <a:picLocks noChangeAspect="1"/>
          </p:cNvPicPr>
          <p:nvPr/>
        </p:nvPicPr>
        <p:blipFill>
          <a:blip r:embed="rId4"/>
          <a:stretch>
            <a:fillRect/>
          </a:stretch>
        </p:blipFill>
        <p:spPr>
          <a:xfrm>
            <a:off x="1914525" y="1154055"/>
            <a:ext cx="7843837" cy="5457825"/>
          </a:xfrm>
          <a:prstGeom prst="rect">
            <a:avLst/>
          </a:prstGeom>
        </p:spPr>
      </p:pic>
    </p:spTree>
    <p:extLst>
      <p:ext uri="{BB962C8B-B14F-4D97-AF65-F5344CB8AC3E}">
        <p14:creationId xmlns:p14="http://schemas.microsoft.com/office/powerpoint/2010/main" val="997418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Upstream Security Releases 2020 Automotive Cybersecurity Report and  Announces First Automotive Threat Intelligence Service">
            <a:extLst>
              <a:ext uri="{FF2B5EF4-FFF2-40B4-BE49-F238E27FC236}">
                <a16:creationId xmlns:a16="http://schemas.microsoft.com/office/drawing/2014/main" id="{31E5DA76-A0E9-4B18-94D0-B7BB240CDB6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0" y="-68677"/>
            <a:ext cx="12314093" cy="6926677"/>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CFB0D05E-69E4-4CE3-B4FB-86EE5F5AE95B}"/>
              </a:ext>
            </a:extLst>
          </p:cNvPr>
          <p:cNvSpPr txBox="1">
            <a:spLocks/>
          </p:cNvSpPr>
          <p:nvPr/>
        </p:nvSpPr>
        <p:spPr>
          <a:xfrm>
            <a:off x="2927912" y="-67733"/>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u="sng" dirty="0">
                <a:solidFill>
                  <a:schemeClr val="bg1"/>
                </a:solidFill>
              </a:rPr>
              <a:t>EDA &amp; Visualizations</a:t>
            </a:r>
            <a:endParaRPr lang="en-IL" u="sng" dirty="0">
              <a:solidFill>
                <a:schemeClr val="bg1"/>
              </a:solidFill>
            </a:endParaRPr>
          </a:p>
        </p:txBody>
      </p:sp>
      <p:sp>
        <p:nvSpPr>
          <p:cNvPr id="13" name="כותרת 1">
            <a:extLst>
              <a:ext uri="{FF2B5EF4-FFF2-40B4-BE49-F238E27FC236}">
                <a16:creationId xmlns:a16="http://schemas.microsoft.com/office/drawing/2014/main" id="{0D6BCE45-A63F-4016-A78B-728CEED79974}"/>
              </a:ext>
            </a:extLst>
          </p:cNvPr>
          <p:cNvSpPr txBox="1">
            <a:spLocks/>
          </p:cNvSpPr>
          <p:nvPr/>
        </p:nvSpPr>
        <p:spPr>
          <a:xfrm>
            <a:off x="3297386" y="485851"/>
            <a:ext cx="6030496" cy="892304"/>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pPr algn="l"/>
            <a:r>
              <a:rPr lang="en-US" sz="2400" u="sng" dirty="0">
                <a:solidFill>
                  <a:schemeClr val="bg1"/>
                </a:solidFill>
              </a:rPr>
              <a:t>View All attack source with specific attack type</a:t>
            </a:r>
          </a:p>
        </p:txBody>
      </p:sp>
      <p:pic>
        <p:nvPicPr>
          <p:cNvPr id="7" name="תמונה 6">
            <a:extLst>
              <a:ext uri="{FF2B5EF4-FFF2-40B4-BE49-F238E27FC236}">
                <a16:creationId xmlns:a16="http://schemas.microsoft.com/office/drawing/2014/main" id="{FD8A77E6-E213-4356-82EA-DB7D6A16E99B}"/>
              </a:ext>
            </a:extLst>
          </p:cNvPr>
          <p:cNvPicPr>
            <a:picLocks noChangeAspect="1"/>
          </p:cNvPicPr>
          <p:nvPr/>
        </p:nvPicPr>
        <p:blipFill>
          <a:blip r:embed="rId4"/>
          <a:stretch>
            <a:fillRect/>
          </a:stretch>
        </p:blipFill>
        <p:spPr>
          <a:xfrm>
            <a:off x="6218093" y="1341736"/>
            <a:ext cx="5553008" cy="2190137"/>
          </a:xfrm>
          <a:prstGeom prst="rect">
            <a:avLst/>
          </a:prstGeom>
        </p:spPr>
      </p:pic>
      <p:pic>
        <p:nvPicPr>
          <p:cNvPr id="9" name="תמונה 8">
            <a:extLst>
              <a:ext uri="{FF2B5EF4-FFF2-40B4-BE49-F238E27FC236}">
                <a16:creationId xmlns:a16="http://schemas.microsoft.com/office/drawing/2014/main" id="{955842A8-AF66-4A1B-995C-945E40391BE3}"/>
              </a:ext>
            </a:extLst>
          </p:cNvPr>
          <p:cNvPicPr>
            <a:picLocks noChangeAspect="1"/>
          </p:cNvPicPr>
          <p:nvPr/>
        </p:nvPicPr>
        <p:blipFill>
          <a:blip r:embed="rId5"/>
          <a:stretch>
            <a:fillRect/>
          </a:stretch>
        </p:blipFill>
        <p:spPr>
          <a:xfrm>
            <a:off x="6220075" y="3639349"/>
            <a:ext cx="5553008" cy="2272035"/>
          </a:xfrm>
          <a:prstGeom prst="rect">
            <a:avLst/>
          </a:prstGeom>
        </p:spPr>
      </p:pic>
      <p:pic>
        <p:nvPicPr>
          <p:cNvPr id="11" name="תמונה 10">
            <a:extLst>
              <a:ext uri="{FF2B5EF4-FFF2-40B4-BE49-F238E27FC236}">
                <a16:creationId xmlns:a16="http://schemas.microsoft.com/office/drawing/2014/main" id="{4CD89159-64C1-4268-8708-E29DE2AF1222}"/>
              </a:ext>
            </a:extLst>
          </p:cNvPr>
          <p:cNvPicPr>
            <a:picLocks noChangeAspect="1"/>
          </p:cNvPicPr>
          <p:nvPr/>
        </p:nvPicPr>
        <p:blipFill>
          <a:blip r:embed="rId6"/>
          <a:stretch>
            <a:fillRect/>
          </a:stretch>
        </p:blipFill>
        <p:spPr>
          <a:xfrm>
            <a:off x="228600" y="1341736"/>
            <a:ext cx="5350177" cy="4569648"/>
          </a:xfrm>
          <a:prstGeom prst="rect">
            <a:avLst/>
          </a:prstGeom>
        </p:spPr>
      </p:pic>
    </p:spTree>
    <p:extLst>
      <p:ext uri="{BB962C8B-B14F-4D97-AF65-F5344CB8AC3E}">
        <p14:creationId xmlns:p14="http://schemas.microsoft.com/office/powerpoint/2010/main" val="2203814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Upstream Security Releases 2020 Automotive Cybersecurity Report and  Announces First Automotive Threat Intelligence Service">
            <a:extLst>
              <a:ext uri="{FF2B5EF4-FFF2-40B4-BE49-F238E27FC236}">
                <a16:creationId xmlns:a16="http://schemas.microsoft.com/office/drawing/2014/main" id="{31E5DA76-A0E9-4B18-94D0-B7BB240CDB6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118434" y="0"/>
            <a:ext cx="1231043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CFB0D05E-69E4-4CE3-B4FB-86EE5F5AE95B}"/>
              </a:ext>
            </a:extLst>
          </p:cNvPr>
          <p:cNvSpPr txBox="1">
            <a:spLocks/>
          </p:cNvSpPr>
          <p:nvPr/>
        </p:nvSpPr>
        <p:spPr>
          <a:xfrm>
            <a:off x="2927912" y="-67733"/>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u="sng" dirty="0">
                <a:solidFill>
                  <a:schemeClr val="bg1"/>
                </a:solidFill>
              </a:rPr>
              <a:t>EDA &amp; Visualizations</a:t>
            </a:r>
            <a:endParaRPr lang="en-IL" u="sng" dirty="0">
              <a:solidFill>
                <a:schemeClr val="bg1"/>
              </a:solidFill>
            </a:endParaRPr>
          </a:p>
        </p:txBody>
      </p:sp>
      <p:sp>
        <p:nvSpPr>
          <p:cNvPr id="13" name="כותרת 1">
            <a:extLst>
              <a:ext uri="{FF2B5EF4-FFF2-40B4-BE49-F238E27FC236}">
                <a16:creationId xmlns:a16="http://schemas.microsoft.com/office/drawing/2014/main" id="{0D6BCE45-A63F-4016-A78B-728CEED79974}"/>
              </a:ext>
            </a:extLst>
          </p:cNvPr>
          <p:cNvSpPr txBox="1">
            <a:spLocks/>
          </p:cNvSpPr>
          <p:nvPr/>
        </p:nvSpPr>
        <p:spPr>
          <a:xfrm>
            <a:off x="4105207" y="485851"/>
            <a:ext cx="4552718" cy="892304"/>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pPr algn="l"/>
            <a:r>
              <a:rPr lang="en-US" sz="2400" u="sng" dirty="0">
                <a:solidFill>
                  <a:schemeClr val="bg1"/>
                </a:solidFill>
              </a:rPr>
              <a:t>View All attack target by world map</a:t>
            </a:r>
          </a:p>
        </p:txBody>
      </p:sp>
      <p:pic>
        <p:nvPicPr>
          <p:cNvPr id="3" name="תמונה 2">
            <a:extLst>
              <a:ext uri="{FF2B5EF4-FFF2-40B4-BE49-F238E27FC236}">
                <a16:creationId xmlns:a16="http://schemas.microsoft.com/office/drawing/2014/main" id="{B3257417-4C0E-4955-870B-5F90BBC1C952}"/>
              </a:ext>
            </a:extLst>
          </p:cNvPr>
          <p:cNvPicPr>
            <a:picLocks noChangeAspect="1"/>
          </p:cNvPicPr>
          <p:nvPr/>
        </p:nvPicPr>
        <p:blipFill>
          <a:blip r:embed="rId4"/>
          <a:stretch>
            <a:fillRect/>
          </a:stretch>
        </p:blipFill>
        <p:spPr>
          <a:xfrm>
            <a:off x="1766703" y="1219124"/>
            <a:ext cx="9229725" cy="5153025"/>
          </a:xfrm>
          <a:prstGeom prst="rect">
            <a:avLst/>
          </a:prstGeom>
        </p:spPr>
      </p:pic>
    </p:spTree>
    <p:extLst>
      <p:ext uri="{BB962C8B-B14F-4D97-AF65-F5344CB8AC3E}">
        <p14:creationId xmlns:p14="http://schemas.microsoft.com/office/powerpoint/2010/main" val="4024504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Upstream Security Releases 2020 Automotive Cybersecurity Report and  Announces First Automotive Threat Intelligence Service">
            <a:extLst>
              <a:ext uri="{FF2B5EF4-FFF2-40B4-BE49-F238E27FC236}">
                <a16:creationId xmlns:a16="http://schemas.microsoft.com/office/drawing/2014/main" id="{31E5DA76-A0E9-4B18-94D0-B7BB240CDB6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118434" y="0"/>
            <a:ext cx="1237682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CFB0D05E-69E4-4CE3-B4FB-86EE5F5AE95B}"/>
              </a:ext>
            </a:extLst>
          </p:cNvPr>
          <p:cNvSpPr txBox="1">
            <a:spLocks/>
          </p:cNvSpPr>
          <p:nvPr/>
        </p:nvSpPr>
        <p:spPr>
          <a:xfrm>
            <a:off x="2927912" y="-67733"/>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u="sng" dirty="0">
                <a:solidFill>
                  <a:schemeClr val="bg1"/>
                </a:solidFill>
              </a:rPr>
              <a:t>EDA &amp; Visualizations</a:t>
            </a:r>
            <a:endParaRPr lang="en-IL" u="sng" dirty="0">
              <a:solidFill>
                <a:schemeClr val="bg1"/>
              </a:solidFill>
            </a:endParaRPr>
          </a:p>
        </p:txBody>
      </p:sp>
      <p:sp>
        <p:nvSpPr>
          <p:cNvPr id="13" name="כותרת 1">
            <a:extLst>
              <a:ext uri="{FF2B5EF4-FFF2-40B4-BE49-F238E27FC236}">
                <a16:creationId xmlns:a16="http://schemas.microsoft.com/office/drawing/2014/main" id="{0D6BCE45-A63F-4016-A78B-728CEED79974}"/>
              </a:ext>
            </a:extLst>
          </p:cNvPr>
          <p:cNvSpPr txBox="1">
            <a:spLocks/>
          </p:cNvSpPr>
          <p:nvPr/>
        </p:nvSpPr>
        <p:spPr>
          <a:xfrm>
            <a:off x="4105207" y="485851"/>
            <a:ext cx="4552718" cy="892304"/>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pPr algn="l"/>
            <a:r>
              <a:rPr lang="en-US" sz="2400" u="sng" dirty="0">
                <a:solidFill>
                  <a:schemeClr val="bg1"/>
                </a:solidFill>
              </a:rPr>
              <a:t>View All attack target by Graph</a:t>
            </a:r>
          </a:p>
        </p:txBody>
      </p:sp>
      <p:pic>
        <p:nvPicPr>
          <p:cNvPr id="6" name="תמונה 5">
            <a:extLst>
              <a:ext uri="{FF2B5EF4-FFF2-40B4-BE49-F238E27FC236}">
                <a16:creationId xmlns:a16="http://schemas.microsoft.com/office/drawing/2014/main" id="{6562CD48-4ED9-4A8A-9896-1DD3CB7209E5}"/>
              </a:ext>
            </a:extLst>
          </p:cNvPr>
          <p:cNvPicPr>
            <a:picLocks noChangeAspect="1"/>
          </p:cNvPicPr>
          <p:nvPr/>
        </p:nvPicPr>
        <p:blipFill>
          <a:blip r:embed="rId4"/>
          <a:stretch>
            <a:fillRect/>
          </a:stretch>
        </p:blipFill>
        <p:spPr>
          <a:xfrm>
            <a:off x="1883229" y="1309064"/>
            <a:ext cx="8371114" cy="5146165"/>
          </a:xfrm>
          <a:prstGeom prst="rect">
            <a:avLst/>
          </a:prstGeom>
        </p:spPr>
      </p:pic>
    </p:spTree>
    <p:extLst>
      <p:ext uri="{BB962C8B-B14F-4D97-AF65-F5344CB8AC3E}">
        <p14:creationId xmlns:p14="http://schemas.microsoft.com/office/powerpoint/2010/main" val="373169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Upstream Security Releases 2020 Automotive Cybersecurity Report and  Announces First Automotive Threat Intelligence Service">
            <a:extLst>
              <a:ext uri="{FF2B5EF4-FFF2-40B4-BE49-F238E27FC236}">
                <a16:creationId xmlns:a16="http://schemas.microsoft.com/office/drawing/2014/main" id="{31E5DA76-A0E9-4B18-94D0-B7BB240CDB6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8000"/>
                    </a14:imgEffect>
                  </a14:imgLayer>
                </a14:imgProps>
              </a:ext>
              <a:ext uri="{28A0092B-C50C-407E-A947-70E740481C1C}">
                <a14:useLocalDpi xmlns:a14="http://schemas.microsoft.com/office/drawing/2010/main" val="0"/>
              </a:ext>
            </a:extLst>
          </a:blip>
          <a:srcRect/>
          <a:stretch>
            <a:fillRect/>
          </a:stretch>
        </p:blipFill>
        <p:spPr bwMode="auto">
          <a:xfrm>
            <a:off x="0" y="-68677"/>
            <a:ext cx="12314093" cy="6926677"/>
          </a:xfrm>
          <a:prstGeom prst="rect">
            <a:avLst/>
          </a:prstGeom>
          <a:noFill/>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CFB0D05E-69E4-4CE3-B4FB-86EE5F5AE95B}"/>
              </a:ext>
            </a:extLst>
          </p:cNvPr>
          <p:cNvSpPr txBox="1">
            <a:spLocks/>
          </p:cNvSpPr>
          <p:nvPr/>
        </p:nvSpPr>
        <p:spPr>
          <a:xfrm>
            <a:off x="2927912" y="-67733"/>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u="sng" dirty="0">
                <a:solidFill>
                  <a:schemeClr val="bg1"/>
                </a:solidFill>
              </a:rPr>
              <a:t>EDA &amp; Visualizations</a:t>
            </a:r>
            <a:endParaRPr lang="en-IL" u="sng" dirty="0">
              <a:solidFill>
                <a:schemeClr val="bg1"/>
              </a:solidFill>
            </a:endParaRPr>
          </a:p>
        </p:txBody>
      </p:sp>
      <p:sp>
        <p:nvSpPr>
          <p:cNvPr id="13" name="כותרת 1">
            <a:extLst>
              <a:ext uri="{FF2B5EF4-FFF2-40B4-BE49-F238E27FC236}">
                <a16:creationId xmlns:a16="http://schemas.microsoft.com/office/drawing/2014/main" id="{0D6BCE45-A63F-4016-A78B-728CEED79974}"/>
              </a:ext>
            </a:extLst>
          </p:cNvPr>
          <p:cNvSpPr txBox="1">
            <a:spLocks/>
          </p:cNvSpPr>
          <p:nvPr/>
        </p:nvSpPr>
        <p:spPr>
          <a:xfrm>
            <a:off x="3297386" y="485851"/>
            <a:ext cx="6030496" cy="892304"/>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pPr algn="l"/>
            <a:r>
              <a:rPr lang="en-US" sz="2400" u="sng" dirty="0">
                <a:solidFill>
                  <a:schemeClr val="bg1"/>
                </a:solidFill>
              </a:rPr>
              <a:t>View All attack target with specific attack type</a:t>
            </a:r>
          </a:p>
        </p:txBody>
      </p:sp>
      <p:pic>
        <p:nvPicPr>
          <p:cNvPr id="3" name="תמונה 2">
            <a:extLst>
              <a:ext uri="{FF2B5EF4-FFF2-40B4-BE49-F238E27FC236}">
                <a16:creationId xmlns:a16="http://schemas.microsoft.com/office/drawing/2014/main" id="{966D8CCA-F717-46F8-BFEB-29FBFDF38713}"/>
              </a:ext>
            </a:extLst>
          </p:cNvPr>
          <p:cNvPicPr>
            <a:picLocks noChangeAspect="1"/>
          </p:cNvPicPr>
          <p:nvPr/>
        </p:nvPicPr>
        <p:blipFill>
          <a:blip r:embed="rId4"/>
          <a:stretch>
            <a:fillRect/>
          </a:stretch>
        </p:blipFill>
        <p:spPr>
          <a:xfrm>
            <a:off x="330534" y="1335198"/>
            <a:ext cx="5194756" cy="4998108"/>
          </a:xfrm>
          <a:prstGeom prst="rect">
            <a:avLst/>
          </a:prstGeom>
        </p:spPr>
      </p:pic>
      <p:pic>
        <p:nvPicPr>
          <p:cNvPr id="6" name="תמונה 5">
            <a:extLst>
              <a:ext uri="{FF2B5EF4-FFF2-40B4-BE49-F238E27FC236}">
                <a16:creationId xmlns:a16="http://schemas.microsoft.com/office/drawing/2014/main" id="{3861413D-46D8-4939-9DFA-26C357FD4D10}"/>
              </a:ext>
            </a:extLst>
          </p:cNvPr>
          <p:cNvPicPr>
            <a:picLocks noChangeAspect="1"/>
          </p:cNvPicPr>
          <p:nvPr/>
        </p:nvPicPr>
        <p:blipFill>
          <a:blip r:embed="rId5"/>
          <a:stretch>
            <a:fillRect/>
          </a:stretch>
        </p:blipFill>
        <p:spPr>
          <a:xfrm>
            <a:off x="6096000" y="1335198"/>
            <a:ext cx="5827752" cy="2246202"/>
          </a:xfrm>
          <a:prstGeom prst="rect">
            <a:avLst/>
          </a:prstGeom>
        </p:spPr>
      </p:pic>
      <p:pic>
        <p:nvPicPr>
          <p:cNvPr id="10" name="תמונה 9">
            <a:extLst>
              <a:ext uri="{FF2B5EF4-FFF2-40B4-BE49-F238E27FC236}">
                <a16:creationId xmlns:a16="http://schemas.microsoft.com/office/drawing/2014/main" id="{E1EC4094-A7A1-40D1-9393-6CCB6928ED7A}"/>
              </a:ext>
            </a:extLst>
          </p:cNvPr>
          <p:cNvPicPr>
            <a:picLocks noChangeAspect="1"/>
          </p:cNvPicPr>
          <p:nvPr/>
        </p:nvPicPr>
        <p:blipFill>
          <a:blip r:embed="rId6"/>
          <a:stretch>
            <a:fillRect/>
          </a:stretch>
        </p:blipFill>
        <p:spPr>
          <a:xfrm>
            <a:off x="6082391" y="3908102"/>
            <a:ext cx="5827752" cy="2425204"/>
          </a:xfrm>
          <a:prstGeom prst="rect">
            <a:avLst/>
          </a:prstGeom>
        </p:spPr>
      </p:pic>
    </p:spTree>
    <p:extLst>
      <p:ext uri="{BB962C8B-B14F-4D97-AF65-F5344CB8AC3E}">
        <p14:creationId xmlns:p14="http://schemas.microsoft.com/office/powerpoint/2010/main" val="2349197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9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21" name="תמונה 20">
            <a:extLst>
              <a:ext uri="{FF2B5EF4-FFF2-40B4-BE49-F238E27FC236}">
                <a16:creationId xmlns:a16="http://schemas.microsoft.com/office/drawing/2014/main" id="{25EA52E5-0F99-4AD8-83B7-1878D6E9DDF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9000"/>
                    </a14:imgEffect>
                  </a14:imgLayer>
                </a14:imgProps>
              </a:ext>
            </a:extLst>
          </a:blip>
          <a:stretch>
            <a:fillRect/>
          </a:stretch>
        </p:blipFill>
        <p:spPr>
          <a:xfrm>
            <a:off x="0" y="0"/>
            <a:ext cx="12192000" cy="6857999"/>
          </a:xfrm>
          <a:prstGeom prst="rect">
            <a:avLst/>
          </a:prstGeom>
        </p:spPr>
      </p:pic>
      <p:sp>
        <p:nvSpPr>
          <p:cNvPr id="7" name="תיבת טקסט 6">
            <a:extLst>
              <a:ext uri="{FF2B5EF4-FFF2-40B4-BE49-F238E27FC236}">
                <a16:creationId xmlns:a16="http://schemas.microsoft.com/office/drawing/2014/main" id="{1C46702F-AFAD-4132-AA41-F46AD64F4B8C}"/>
              </a:ext>
            </a:extLst>
          </p:cNvPr>
          <p:cNvSpPr txBox="1"/>
          <p:nvPr/>
        </p:nvSpPr>
        <p:spPr>
          <a:xfrm>
            <a:off x="0" y="1145007"/>
            <a:ext cx="12077323" cy="1200329"/>
          </a:xfrm>
          <a:prstGeom prst="rect">
            <a:avLst/>
          </a:prstGeom>
          <a:noFill/>
        </p:spPr>
        <p:txBody>
          <a:bodyPr wrap="square">
            <a:spAutoFit/>
          </a:bodyPr>
          <a:lstStyle/>
          <a:p>
            <a:pPr algn="l" rtl="0">
              <a:spcBef>
                <a:spcPts val="0"/>
              </a:spcBef>
              <a:spcAft>
                <a:spcPts val="0"/>
              </a:spcAft>
            </a:pPr>
            <a:r>
              <a:rPr lang="en-US" b="1" dirty="0">
                <a:solidFill>
                  <a:schemeClr val="bg1"/>
                </a:solidFill>
                <a:effectLst/>
              </a:rPr>
              <a:t> </a:t>
            </a:r>
            <a:r>
              <a:rPr lang="en-US" dirty="0">
                <a:solidFill>
                  <a:schemeClr val="bg1"/>
                </a:solidFill>
                <a:effectLst/>
              </a:rPr>
              <a:t>In this project, we will do data analysis on attacks by analyzing the relationship between 3 attack features: Attack source, Attack target, and Attack Type. A machine learning model will be used to predict one or two of those features given other features. And by analyzing the accuracy score we can conclude how strong is the relation between the model inputs and the output features.</a:t>
            </a:r>
          </a:p>
        </p:txBody>
      </p:sp>
      <p:sp>
        <p:nvSpPr>
          <p:cNvPr id="9" name="תיבת טקסט 8">
            <a:extLst>
              <a:ext uri="{FF2B5EF4-FFF2-40B4-BE49-F238E27FC236}">
                <a16:creationId xmlns:a16="http://schemas.microsoft.com/office/drawing/2014/main" id="{DE3DD962-A36D-4137-88E7-349A37C16FA2}"/>
              </a:ext>
            </a:extLst>
          </p:cNvPr>
          <p:cNvSpPr txBox="1"/>
          <p:nvPr/>
        </p:nvSpPr>
        <p:spPr>
          <a:xfrm>
            <a:off x="-24142" y="761184"/>
            <a:ext cx="6120142" cy="383823"/>
          </a:xfrm>
          <a:prstGeom prst="rect">
            <a:avLst/>
          </a:prstGeom>
          <a:noFill/>
        </p:spPr>
        <p:txBody>
          <a:bodyPr wrap="square">
            <a:spAutoFit/>
          </a:bodyPr>
          <a:lstStyle/>
          <a:p>
            <a:pPr algn="l" rtl="0">
              <a:lnSpc>
                <a:spcPct val="115000"/>
              </a:lnSpc>
            </a:pPr>
            <a:r>
              <a:rPr lang="fr-FR" sz="1800" b="1" u="sng" dirty="0">
                <a:solidFill>
                  <a:schemeClr val="bg1"/>
                </a:solidFill>
                <a:effectLst/>
                <a:latin typeface="Arial" panose="020B0604020202020204" pitchFamily="34" charset="0"/>
                <a:ea typeface="Arial" panose="020B0604020202020204" pitchFamily="34" charset="0"/>
              </a:rPr>
              <a:t>Introduction</a:t>
            </a:r>
            <a:endParaRPr lang="en-IL" sz="1400" u="sng" dirty="0">
              <a:solidFill>
                <a:schemeClr val="bg1"/>
              </a:solidFill>
              <a:effectLst/>
              <a:latin typeface="Arial" panose="020B0604020202020204" pitchFamily="34" charset="0"/>
              <a:ea typeface="Arial" panose="020B0604020202020204" pitchFamily="34" charset="0"/>
            </a:endParaRPr>
          </a:p>
        </p:txBody>
      </p:sp>
      <p:pic>
        <p:nvPicPr>
          <p:cNvPr id="10" name="image1.png">
            <a:extLst>
              <a:ext uri="{FF2B5EF4-FFF2-40B4-BE49-F238E27FC236}">
                <a16:creationId xmlns:a16="http://schemas.microsoft.com/office/drawing/2014/main" id="{FA4628E5-B669-488E-A1BD-B8C45480F010}"/>
              </a:ext>
            </a:extLst>
          </p:cNvPr>
          <p:cNvPicPr/>
          <p:nvPr/>
        </p:nvPicPr>
        <p:blipFill>
          <a:blip r:embed="rId6"/>
          <a:srcRect/>
          <a:stretch>
            <a:fillRect/>
          </a:stretch>
        </p:blipFill>
        <p:spPr>
          <a:xfrm>
            <a:off x="3230562" y="2863850"/>
            <a:ext cx="5730875" cy="1130300"/>
          </a:xfrm>
          <a:prstGeom prst="rect">
            <a:avLst/>
          </a:prstGeom>
          <a:ln/>
        </p:spPr>
      </p:pic>
      <p:sp>
        <p:nvSpPr>
          <p:cNvPr id="12" name="תיבת טקסט 11">
            <a:extLst>
              <a:ext uri="{FF2B5EF4-FFF2-40B4-BE49-F238E27FC236}">
                <a16:creationId xmlns:a16="http://schemas.microsoft.com/office/drawing/2014/main" id="{AD595777-3D91-4588-9BE9-1737351DCFEA}"/>
              </a:ext>
            </a:extLst>
          </p:cNvPr>
          <p:cNvSpPr txBox="1"/>
          <p:nvPr/>
        </p:nvSpPr>
        <p:spPr>
          <a:xfrm>
            <a:off x="0" y="2437475"/>
            <a:ext cx="6134100" cy="383823"/>
          </a:xfrm>
          <a:prstGeom prst="rect">
            <a:avLst/>
          </a:prstGeom>
          <a:noFill/>
        </p:spPr>
        <p:txBody>
          <a:bodyPr wrap="square">
            <a:spAutoFit/>
          </a:bodyPr>
          <a:lstStyle/>
          <a:p>
            <a:pPr algn="l" rtl="0">
              <a:lnSpc>
                <a:spcPct val="115000"/>
              </a:lnSpc>
            </a:pPr>
            <a:r>
              <a:rPr lang="fr-FR" sz="1800" b="1" u="sng" dirty="0">
                <a:solidFill>
                  <a:schemeClr val="bg1"/>
                </a:solidFill>
                <a:effectLst/>
                <a:latin typeface="Arial" panose="020B0604020202020204" pitchFamily="34" charset="0"/>
                <a:ea typeface="Arial" panose="020B0604020202020204" pitchFamily="34" charset="0"/>
              </a:rPr>
              <a:t>Data préparation </a:t>
            </a:r>
            <a:endParaRPr lang="en-IL" sz="1400" u="sng" dirty="0">
              <a:solidFill>
                <a:schemeClr val="bg1"/>
              </a:solidFill>
              <a:effectLst/>
              <a:latin typeface="Arial" panose="020B0604020202020204" pitchFamily="34" charset="0"/>
              <a:ea typeface="Arial" panose="020B0604020202020204" pitchFamily="34" charset="0"/>
            </a:endParaRPr>
          </a:p>
        </p:txBody>
      </p:sp>
      <p:sp>
        <p:nvSpPr>
          <p:cNvPr id="14" name="תיבת טקסט 13">
            <a:extLst>
              <a:ext uri="{FF2B5EF4-FFF2-40B4-BE49-F238E27FC236}">
                <a16:creationId xmlns:a16="http://schemas.microsoft.com/office/drawing/2014/main" id="{6AE2ED24-09F4-44D5-87CF-940282CC49B6}"/>
              </a:ext>
            </a:extLst>
          </p:cNvPr>
          <p:cNvSpPr txBox="1"/>
          <p:nvPr/>
        </p:nvSpPr>
        <p:spPr>
          <a:xfrm>
            <a:off x="-23764" y="2778533"/>
            <a:ext cx="6133722" cy="383823"/>
          </a:xfrm>
          <a:prstGeom prst="rect">
            <a:avLst/>
          </a:prstGeom>
          <a:noFill/>
        </p:spPr>
        <p:txBody>
          <a:bodyPr wrap="square">
            <a:spAutoFit/>
          </a:bodyPr>
          <a:lstStyle/>
          <a:p>
            <a:pPr algn="l" rtl="0">
              <a:lnSpc>
                <a:spcPct val="115000"/>
              </a:lnSpc>
            </a:pPr>
            <a:r>
              <a:rPr lang="fr-FR" sz="1800" dirty="0">
                <a:solidFill>
                  <a:schemeClr val="bg1"/>
                </a:solidFill>
                <a:effectLst/>
                <a:latin typeface="Arial" panose="020B0604020202020204" pitchFamily="34" charset="0"/>
                <a:ea typeface="Arial" panose="020B0604020202020204" pitchFamily="34" charset="0"/>
              </a:rPr>
              <a:t>The data use has 6 columens:</a:t>
            </a:r>
            <a:endParaRPr lang="en-IL" sz="1600" dirty="0">
              <a:solidFill>
                <a:schemeClr val="bg1"/>
              </a:solidFill>
              <a:effectLst/>
              <a:latin typeface="Arial" panose="020B0604020202020204" pitchFamily="34" charset="0"/>
              <a:ea typeface="Arial" panose="020B0604020202020204" pitchFamily="34" charset="0"/>
            </a:endParaRPr>
          </a:p>
        </p:txBody>
      </p:sp>
      <p:sp>
        <p:nvSpPr>
          <p:cNvPr id="16" name="תיבת טקסט 15">
            <a:extLst>
              <a:ext uri="{FF2B5EF4-FFF2-40B4-BE49-F238E27FC236}">
                <a16:creationId xmlns:a16="http://schemas.microsoft.com/office/drawing/2014/main" id="{02493987-FC95-4CB0-8AED-B2B36786C997}"/>
              </a:ext>
            </a:extLst>
          </p:cNvPr>
          <p:cNvSpPr txBox="1"/>
          <p:nvPr/>
        </p:nvSpPr>
        <p:spPr>
          <a:xfrm>
            <a:off x="-24142" y="3868142"/>
            <a:ext cx="9345439" cy="646331"/>
          </a:xfrm>
          <a:prstGeom prst="rect">
            <a:avLst/>
          </a:prstGeom>
          <a:noFill/>
        </p:spPr>
        <p:txBody>
          <a:bodyPr wrap="square">
            <a:spAutoFit/>
          </a:bodyPr>
          <a:lstStyle/>
          <a:p>
            <a:pPr algn="l" rtl="0">
              <a:spcBef>
                <a:spcPts val="0"/>
              </a:spcBef>
              <a:spcAft>
                <a:spcPts val="0"/>
              </a:spcAft>
            </a:pPr>
            <a:r>
              <a:rPr lang="en-US" dirty="0">
                <a:solidFill>
                  <a:schemeClr val="bg1"/>
                </a:solidFill>
                <a:effectLst/>
              </a:rPr>
              <a:t>In this project, we will focus on 3 features: Attack source, target, and type.</a:t>
            </a:r>
          </a:p>
          <a:p>
            <a:pPr algn="l" rtl="0">
              <a:spcBef>
                <a:spcPts val="0"/>
              </a:spcBef>
              <a:spcAft>
                <a:spcPts val="0"/>
              </a:spcAft>
            </a:pPr>
            <a:r>
              <a:rPr lang="en-US" dirty="0">
                <a:solidFill>
                  <a:schemeClr val="bg1"/>
                </a:solidFill>
                <a:effectLst/>
              </a:rPr>
              <a:t>After that, we perform a label encoding process on those 3 features to have numerical data.</a:t>
            </a:r>
          </a:p>
        </p:txBody>
      </p:sp>
      <p:sp>
        <p:nvSpPr>
          <p:cNvPr id="18" name="תיבת טקסט 17">
            <a:extLst>
              <a:ext uri="{FF2B5EF4-FFF2-40B4-BE49-F238E27FC236}">
                <a16:creationId xmlns:a16="http://schemas.microsoft.com/office/drawing/2014/main" id="{2A11DC41-834A-4519-8A59-414AA86D889D}"/>
              </a:ext>
            </a:extLst>
          </p:cNvPr>
          <p:cNvSpPr txBox="1"/>
          <p:nvPr/>
        </p:nvSpPr>
        <p:spPr>
          <a:xfrm>
            <a:off x="-24142" y="4822848"/>
            <a:ext cx="10094615" cy="1703543"/>
          </a:xfrm>
          <a:prstGeom prst="rect">
            <a:avLst/>
          </a:prstGeom>
          <a:noFill/>
        </p:spPr>
        <p:txBody>
          <a:bodyPr wrap="square">
            <a:spAutoFit/>
          </a:bodyPr>
          <a:lstStyle/>
          <a:p>
            <a:pPr algn="l" rtl="0">
              <a:lnSpc>
                <a:spcPct val="115000"/>
              </a:lnSpc>
            </a:pPr>
            <a:r>
              <a:rPr lang="en-US" b="1" u="sng" dirty="0">
                <a:solidFill>
                  <a:schemeClr val="bg1"/>
                </a:solidFill>
                <a:latin typeface="Arial" panose="020B0604020202020204" pitchFamily="34" charset="0"/>
              </a:rPr>
              <a:t>Machine Learning Model: Random-Forest-Classifier</a:t>
            </a:r>
          </a:p>
          <a:p>
            <a:pPr algn="l" rtl="0"/>
            <a:endParaRPr lang="en-US" sz="1600" dirty="0">
              <a:solidFill>
                <a:schemeClr val="bg1"/>
              </a:solidFill>
            </a:endParaRPr>
          </a:p>
          <a:p>
            <a:pPr algn="l" rtl="0"/>
            <a:r>
              <a:rPr lang="en-US" sz="1600" dirty="0">
                <a:solidFill>
                  <a:schemeClr val="bg1"/>
                </a:solidFill>
              </a:rPr>
              <a:t>In brief random Forest build many decision trees, each tree give its decision(prediction) and at the end the random forest make a vote to select the predicted class with most votes as the final prediction</a:t>
            </a:r>
          </a:p>
          <a:p>
            <a:pPr algn="l" rtl="0"/>
            <a:endParaRPr lang="en-US" b="1" i="0" u="sng" dirty="0">
              <a:solidFill>
                <a:schemeClr val="bg1"/>
              </a:solidFill>
              <a:effectLst/>
              <a:latin typeface="-apple-system"/>
            </a:endParaRPr>
          </a:p>
          <a:p>
            <a:pPr algn="l" rtl="0"/>
            <a:endParaRPr lang="en-US" b="1" i="0" u="sng" dirty="0">
              <a:solidFill>
                <a:schemeClr val="bg1"/>
              </a:solidFill>
              <a:effectLst/>
              <a:latin typeface="-apple-system"/>
            </a:endParaRPr>
          </a:p>
        </p:txBody>
      </p:sp>
      <p:sp>
        <p:nvSpPr>
          <p:cNvPr id="19" name="כותרת 1">
            <a:extLst>
              <a:ext uri="{FF2B5EF4-FFF2-40B4-BE49-F238E27FC236}">
                <a16:creationId xmlns:a16="http://schemas.microsoft.com/office/drawing/2014/main" id="{2B580410-6EF4-439B-931F-20D3B16C2120}"/>
              </a:ext>
            </a:extLst>
          </p:cNvPr>
          <p:cNvSpPr txBox="1">
            <a:spLocks/>
          </p:cNvSpPr>
          <p:nvPr/>
        </p:nvSpPr>
        <p:spPr>
          <a:xfrm>
            <a:off x="3035929" y="-169966"/>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b="1" i="0" u="sng" dirty="0">
                <a:solidFill>
                  <a:schemeClr val="bg1"/>
                </a:solidFill>
                <a:effectLst/>
                <a:latin typeface="-apple-system"/>
              </a:rPr>
              <a:t>Machine Learning</a:t>
            </a:r>
          </a:p>
        </p:txBody>
      </p:sp>
    </p:spTree>
    <p:extLst>
      <p:ext uri="{BB962C8B-B14F-4D97-AF65-F5344CB8AC3E}">
        <p14:creationId xmlns:p14="http://schemas.microsoft.com/office/powerpoint/2010/main" val="1707440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F0F224AC-37C7-4309-880F-0F482A68B3E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9000"/>
                    </a14:imgEffect>
                  </a14:imgLayer>
                </a14:imgProps>
              </a:ext>
            </a:extLst>
          </a:blip>
          <a:stretch>
            <a:fillRect/>
          </a:stretch>
        </p:blipFill>
        <p:spPr>
          <a:xfrm>
            <a:off x="0" y="0"/>
            <a:ext cx="12192000" cy="6857999"/>
          </a:xfrm>
          <a:prstGeom prst="rect">
            <a:avLst/>
          </a:prstGeom>
        </p:spPr>
      </p:pic>
      <p:sp>
        <p:nvSpPr>
          <p:cNvPr id="5" name="תיבת טקסט 4">
            <a:extLst>
              <a:ext uri="{FF2B5EF4-FFF2-40B4-BE49-F238E27FC236}">
                <a16:creationId xmlns:a16="http://schemas.microsoft.com/office/drawing/2014/main" id="{5063F499-6054-498B-886D-5627FEA55124}"/>
              </a:ext>
            </a:extLst>
          </p:cNvPr>
          <p:cNvSpPr txBox="1"/>
          <p:nvPr/>
        </p:nvSpPr>
        <p:spPr>
          <a:xfrm>
            <a:off x="12696" y="2151727"/>
            <a:ext cx="12520943" cy="2554545"/>
          </a:xfrm>
          <a:prstGeom prst="rect">
            <a:avLst/>
          </a:prstGeom>
          <a:noFill/>
        </p:spPr>
        <p:txBody>
          <a:bodyPr wrap="square">
            <a:spAutoFit/>
          </a:bodyPr>
          <a:lstStyle/>
          <a:p>
            <a:pPr algn="l" rtl="0">
              <a:spcBef>
                <a:spcPts val="0"/>
              </a:spcBef>
              <a:spcAft>
                <a:spcPts val="0"/>
              </a:spcAft>
            </a:pPr>
            <a:r>
              <a:rPr lang="en-US" sz="1600" b="1" dirty="0">
                <a:solidFill>
                  <a:schemeClr val="bg1"/>
                </a:solidFill>
                <a:effectLst/>
              </a:rPr>
              <a:t>1.predict the next attack target, based on the 'Attack_Source' column (display/print the 5 most Chance to the next attack target for each unique country on the 'Attack_Source' column)</a:t>
            </a:r>
          </a:p>
          <a:p>
            <a:pPr algn="l" rtl="0">
              <a:spcBef>
                <a:spcPts val="0"/>
              </a:spcBef>
              <a:spcAft>
                <a:spcPts val="0"/>
              </a:spcAft>
            </a:pPr>
            <a:endParaRPr lang="en-US" sz="1600" b="1" dirty="0">
              <a:solidFill>
                <a:schemeClr val="bg1"/>
              </a:solidFill>
              <a:effectLst/>
            </a:endParaRPr>
          </a:p>
          <a:p>
            <a:pPr algn="l" rtl="0">
              <a:spcBef>
                <a:spcPts val="0"/>
              </a:spcBef>
              <a:spcAft>
                <a:spcPts val="0"/>
              </a:spcAft>
            </a:pPr>
            <a:r>
              <a:rPr lang="en-US" sz="1600" b="1" dirty="0">
                <a:solidFill>
                  <a:schemeClr val="bg1"/>
                </a:solidFill>
                <a:effectLst/>
              </a:rPr>
              <a:t>2.predict the next attack target, based on the 'Attack_Source' and '</a:t>
            </a:r>
            <a:r>
              <a:rPr lang="en-US" sz="1600" b="1" dirty="0" err="1">
                <a:solidFill>
                  <a:schemeClr val="bg1"/>
                </a:solidFill>
                <a:effectLst/>
              </a:rPr>
              <a:t>Attack_Type</a:t>
            </a:r>
            <a:r>
              <a:rPr lang="en-US" sz="1600" b="1" dirty="0">
                <a:solidFill>
                  <a:schemeClr val="bg1"/>
                </a:solidFill>
                <a:effectLst/>
              </a:rPr>
              <a:t>' column (display/print the 5 most Chance to the next attack target)</a:t>
            </a:r>
          </a:p>
          <a:p>
            <a:pPr algn="l" rtl="0">
              <a:spcBef>
                <a:spcPts val="0"/>
              </a:spcBef>
              <a:spcAft>
                <a:spcPts val="0"/>
              </a:spcAft>
            </a:pPr>
            <a:endParaRPr lang="en-US" sz="1600" b="1" dirty="0">
              <a:solidFill>
                <a:schemeClr val="bg1"/>
              </a:solidFill>
              <a:effectLst/>
            </a:endParaRPr>
          </a:p>
          <a:p>
            <a:pPr algn="l" rtl="0">
              <a:spcBef>
                <a:spcPts val="0"/>
              </a:spcBef>
              <a:spcAft>
                <a:spcPts val="0"/>
              </a:spcAft>
            </a:pPr>
            <a:r>
              <a:rPr lang="en-US" sz="1600" b="1" dirty="0">
                <a:solidFill>
                  <a:schemeClr val="bg1"/>
                </a:solidFill>
                <a:effectLst/>
              </a:rPr>
              <a:t>3.predict the next Source attack, based on the 'Attack_Target' column (</a:t>
            </a:r>
            <a:r>
              <a:rPr lang="en-US" sz="1600" b="1" dirty="0">
                <a:solidFill>
                  <a:schemeClr val="bg1"/>
                </a:solidFill>
              </a:rPr>
              <a:t>display</a:t>
            </a:r>
            <a:r>
              <a:rPr lang="en-US" sz="1600" b="1" dirty="0">
                <a:solidFill>
                  <a:schemeClr val="bg1"/>
                </a:solidFill>
                <a:effectLst/>
              </a:rPr>
              <a:t>/print the 5 most Chance to the next attack target)</a:t>
            </a:r>
          </a:p>
          <a:p>
            <a:pPr algn="l" rtl="0">
              <a:spcBef>
                <a:spcPts val="0"/>
              </a:spcBef>
              <a:spcAft>
                <a:spcPts val="0"/>
              </a:spcAft>
            </a:pPr>
            <a:endParaRPr lang="en-US" sz="1600" b="1" dirty="0">
              <a:solidFill>
                <a:schemeClr val="bg1"/>
              </a:solidFill>
              <a:effectLst/>
            </a:endParaRPr>
          </a:p>
          <a:p>
            <a:pPr algn="l" rtl="0">
              <a:spcBef>
                <a:spcPts val="0"/>
              </a:spcBef>
              <a:spcAft>
                <a:spcPts val="0"/>
              </a:spcAft>
            </a:pPr>
            <a:r>
              <a:rPr lang="en-US" sz="1600" b="1" dirty="0">
                <a:solidFill>
                  <a:schemeClr val="bg1"/>
                </a:solidFill>
                <a:effectLst/>
              </a:rPr>
              <a:t>4.predict the next Source attack, based on the 'Attack_Target' and '</a:t>
            </a:r>
            <a:r>
              <a:rPr lang="en-US" sz="1600" b="1" dirty="0" err="1">
                <a:solidFill>
                  <a:schemeClr val="bg1"/>
                </a:solidFill>
                <a:effectLst/>
              </a:rPr>
              <a:t>Attack_Type</a:t>
            </a:r>
            <a:r>
              <a:rPr lang="en-US" sz="1600" b="1" dirty="0">
                <a:solidFill>
                  <a:schemeClr val="bg1"/>
                </a:solidFill>
                <a:effectLst/>
              </a:rPr>
              <a:t>' column (display/print the 5 most Chance to the next attack target)</a:t>
            </a:r>
          </a:p>
          <a:p>
            <a:pPr algn="l" rtl="0">
              <a:spcBef>
                <a:spcPts val="0"/>
              </a:spcBef>
              <a:spcAft>
                <a:spcPts val="0"/>
              </a:spcAft>
            </a:pPr>
            <a:endParaRPr lang="en-US" sz="1600" b="1" dirty="0">
              <a:solidFill>
                <a:schemeClr val="bg1"/>
              </a:solidFill>
              <a:effectLst/>
            </a:endParaRPr>
          </a:p>
          <a:p>
            <a:pPr algn="l" rtl="0">
              <a:spcBef>
                <a:spcPts val="0"/>
              </a:spcBef>
              <a:spcAft>
                <a:spcPts val="0"/>
              </a:spcAft>
            </a:pPr>
            <a:r>
              <a:rPr lang="en-US" sz="1600" b="1" dirty="0">
                <a:solidFill>
                  <a:schemeClr val="bg1"/>
                </a:solidFill>
                <a:effectLst/>
              </a:rPr>
              <a:t>5.predict the next Source &amp; Target attack for each uniquely values from the '</a:t>
            </a:r>
            <a:r>
              <a:rPr lang="en-US" sz="1600" b="1" dirty="0" err="1">
                <a:solidFill>
                  <a:schemeClr val="bg1"/>
                </a:solidFill>
                <a:effectLst/>
              </a:rPr>
              <a:t>Attack_Type</a:t>
            </a:r>
            <a:r>
              <a:rPr lang="en-US" sz="1600" b="1" dirty="0">
                <a:solidFill>
                  <a:schemeClr val="bg1"/>
                </a:solidFill>
                <a:effectLst/>
              </a:rPr>
              <a:t>' column.</a:t>
            </a:r>
          </a:p>
        </p:txBody>
      </p:sp>
      <p:sp>
        <p:nvSpPr>
          <p:cNvPr id="8" name="כותרת 1">
            <a:extLst>
              <a:ext uri="{FF2B5EF4-FFF2-40B4-BE49-F238E27FC236}">
                <a16:creationId xmlns:a16="http://schemas.microsoft.com/office/drawing/2014/main" id="{289DFB8D-4D5A-4E0F-AC39-DAF41FDA79FE}"/>
              </a:ext>
            </a:extLst>
          </p:cNvPr>
          <p:cNvSpPr txBox="1">
            <a:spLocks/>
          </p:cNvSpPr>
          <p:nvPr/>
        </p:nvSpPr>
        <p:spPr>
          <a:xfrm>
            <a:off x="2927912" y="194818"/>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i="0" u="sng" dirty="0">
                <a:solidFill>
                  <a:schemeClr val="bg1"/>
                </a:solidFill>
                <a:effectLst/>
                <a:latin typeface="-apple-system"/>
              </a:rPr>
              <a:t>Machine Learning</a:t>
            </a:r>
          </a:p>
        </p:txBody>
      </p:sp>
      <p:sp>
        <p:nvSpPr>
          <p:cNvPr id="16" name="תיבת טקסט 15">
            <a:extLst>
              <a:ext uri="{FF2B5EF4-FFF2-40B4-BE49-F238E27FC236}">
                <a16:creationId xmlns:a16="http://schemas.microsoft.com/office/drawing/2014/main" id="{A1662879-59EA-4A52-B7CB-6E25C1159B56}"/>
              </a:ext>
            </a:extLst>
          </p:cNvPr>
          <p:cNvSpPr txBox="1"/>
          <p:nvPr/>
        </p:nvSpPr>
        <p:spPr>
          <a:xfrm>
            <a:off x="4977519" y="1469195"/>
            <a:ext cx="6134100" cy="383823"/>
          </a:xfrm>
          <a:prstGeom prst="rect">
            <a:avLst/>
          </a:prstGeom>
          <a:noFill/>
        </p:spPr>
        <p:txBody>
          <a:bodyPr wrap="square">
            <a:spAutoFit/>
          </a:bodyPr>
          <a:lstStyle/>
          <a:p>
            <a:pPr algn="l" rtl="0">
              <a:lnSpc>
                <a:spcPct val="115000"/>
              </a:lnSpc>
            </a:pPr>
            <a:r>
              <a:rPr lang="fr-FR" sz="1800" b="1" u="sng" dirty="0">
                <a:solidFill>
                  <a:schemeClr val="bg1"/>
                </a:solidFill>
                <a:effectLst/>
                <a:latin typeface="Arial" panose="020B0604020202020204" pitchFamily="34" charset="0"/>
                <a:ea typeface="Arial" panose="020B0604020202020204" pitchFamily="34" charset="0"/>
              </a:rPr>
              <a:t>5 Project Goals:</a:t>
            </a:r>
            <a:endParaRPr lang="en-IL" sz="1400" b="1" u="sng" dirty="0">
              <a:solidFill>
                <a:schemeClr val="bg1"/>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474611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תמונה 14">
            <a:extLst>
              <a:ext uri="{FF2B5EF4-FFF2-40B4-BE49-F238E27FC236}">
                <a16:creationId xmlns:a16="http://schemas.microsoft.com/office/drawing/2014/main" id="{AE36F416-C832-4986-A26F-D771A5596D84}"/>
              </a:ext>
            </a:extLst>
          </p:cNvPr>
          <p:cNvPicPr>
            <a:picLocks noChangeAspect="1"/>
          </p:cNvPicPr>
          <p:nvPr/>
        </p:nvPicPr>
        <p:blipFill>
          <a:blip r:embed="rId2"/>
          <a:stretch>
            <a:fillRect/>
          </a:stretch>
        </p:blipFill>
        <p:spPr>
          <a:xfrm>
            <a:off x="0" y="0"/>
            <a:ext cx="12192000" cy="6857999"/>
          </a:xfrm>
          <a:prstGeom prst="rect">
            <a:avLst/>
          </a:prstGeom>
        </p:spPr>
      </p:pic>
      <p:sp>
        <p:nvSpPr>
          <p:cNvPr id="4" name="כותרת 1">
            <a:extLst>
              <a:ext uri="{FF2B5EF4-FFF2-40B4-BE49-F238E27FC236}">
                <a16:creationId xmlns:a16="http://schemas.microsoft.com/office/drawing/2014/main" id="{A0F7E32E-DF28-424B-9C34-C7CEA5FFFA95}"/>
              </a:ext>
            </a:extLst>
          </p:cNvPr>
          <p:cNvSpPr txBox="1">
            <a:spLocks/>
          </p:cNvSpPr>
          <p:nvPr/>
        </p:nvSpPr>
        <p:spPr>
          <a:xfrm>
            <a:off x="2828324" y="0"/>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b="1" i="0" u="sng" dirty="0">
                <a:solidFill>
                  <a:schemeClr val="bg1"/>
                </a:solidFill>
                <a:effectLst/>
                <a:latin typeface="-apple-system"/>
              </a:rPr>
              <a:t>Machine Learning</a:t>
            </a:r>
          </a:p>
        </p:txBody>
      </p:sp>
      <p:sp>
        <p:nvSpPr>
          <p:cNvPr id="6" name="תיבת טקסט 5">
            <a:extLst>
              <a:ext uri="{FF2B5EF4-FFF2-40B4-BE49-F238E27FC236}">
                <a16:creationId xmlns:a16="http://schemas.microsoft.com/office/drawing/2014/main" id="{9D712645-8604-4359-A70C-21185492CE77}"/>
              </a:ext>
            </a:extLst>
          </p:cNvPr>
          <p:cNvSpPr txBox="1"/>
          <p:nvPr/>
        </p:nvSpPr>
        <p:spPr>
          <a:xfrm>
            <a:off x="0" y="1123437"/>
            <a:ext cx="12050162" cy="923330"/>
          </a:xfrm>
          <a:prstGeom prst="rect">
            <a:avLst/>
          </a:prstGeom>
          <a:noFill/>
        </p:spPr>
        <p:txBody>
          <a:bodyPr wrap="square">
            <a:spAutoFit/>
          </a:bodyPr>
          <a:lstStyle/>
          <a:p>
            <a:pPr algn="l" rtl="0">
              <a:spcBef>
                <a:spcPts val="0"/>
              </a:spcBef>
              <a:spcAft>
                <a:spcPts val="0"/>
              </a:spcAft>
            </a:pPr>
            <a:r>
              <a:rPr lang="en-US" b="1" dirty="0">
                <a:solidFill>
                  <a:schemeClr val="bg1"/>
                </a:solidFill>
                <a:effectLst/>
              </a:rPr>
              <a:t>The relation between Attack_Source and Attack_Target</a:t>
            </a:r>
            <a:endParaRPr lang="en-US" dirty="0">
              <a:solidFill>
                <a:schemeClr val="bg1"/>
              </a:solidFill>
              <a:effectLst/>
            </a:endParaRPr>
          </a:p>
          <a:p>
            <a:pPr algn="l" rtl="0">
              <a:spcBef>
                <a:spcPts val="0"/>
              </a:spcBef>
              <a:spcAft>
                <a:spcPts val="0"/>
              </a:spcAft>
            </a:pPr>
            <a:r>
              <a:rPr lang="en-US" dirty="0">
                <a:solidFill>
                  <a:schemeClr val="bg1"/>
                </a:solidFill>
                <a:effectLst/>
              </a:rPr>
              <a:t>In this case, the model takes the Attack Source as input and predicts the Attack Target. The testing model on the test set shows an accuracy of 70%. Thus, knowing the attack source we have about a 70% chance to know its exact target.</a:t>
            </a:r>
          </a:p>
        </p:txBody>
      </p:sp>
      <p:sp>
        <p:nvSpPr>
          <p:cNvPr id="8" name="תיבת טקסט 7">
            <a:extLst>
              <a:ext uri="{FF2B5EF4-FFF2-40B4-BE49-F238E27FC236}">
                <a16:creationId xmlns:a16="http://schemas.microsoft.com/office/drawing/2014/main" id="{42670916-7BB0-44D2-9EDB-1A54C68C9714}"/>
              </a:ext>
            </a:extLst>
          </p:cNvPr>
          <p:cNvSpPr txBox="1"/>
          <p:nvPr/>
        </p:nvSpPr>
        <p:spPr>
          <a:xfrm>
            <a:off x="2710004" y="754105"/>
            <a:ext cx="6771991" cy="369332"/>
          </a:xfrm>
          <a:prstGeom prst="rect">
            <a:avLst/>
          </a:prstGeom>
          <a:noFill/>
        </p:spPr>
        <p:txBody>
          <a:bodyPr wrap="square">
            <a:spAutoFit/>
          </a:bodyPr>
          <a:lstStyle/>
          <a:p>
            <a:pPr algn="l" rtl="0">
              <a:spcBef>
                <a:spcPts val="0"/>
              </a:spcBef>
              <a:spcAft>
                <a:spcPts val="0"/>
              </a:spcAft>
            </a:pPr>
            <a:r>
              <a:rPr lang="en-US" sz="1800" b="1" dirty="0">
                <a:solidFill>
                  <a:schemeClr val="bg1"/>
                </a:solidFill>
                <a:effectLst/>
              </a:rPr>
              <a:t>1.predict the next attack target, based on the 'Attack_Source' column</a:t>
            </a:r>
            <a:endParaRPr lang="en-US" sz="1800" dirty="0">
              <a:solidFill>
                <a:schemeClr val="bg1"/>
              </a:solidFill>
              <a:effectLst/>
            </a:endParaRPr>
          </a:p>
        </p:txBody>
      </p:sp>
      <p:pic>
        <p:nvPicPr>
          <p:cNvPr id="12" name="תמונה 11">
            <a:extLst>
              <a:ext uri="{FF2B5EF4-FFF2-40B4-BE49-F238E27FC236}">
                <a16:creationId xmlns:a16="http://schemas.microsoft.com/office/drawing/2014/main" id="{5DF39769-3CA7-4F34-BD55-07347AC2FA75}"/>
              </a:ext>
            </a:extLst>
          </p:cNvPr>
          <p:cNvPicPr>
            <a:picLocks noChangeAspect="1"/>
          </p:cNvPicPr>
          <p:nvPr/>
        </p:nvPicPr>
        <p:blipFill>
          <a:blip r:embed="rId3"/>
          <a:stretch>
            <a:fillRect/>
          </a:stretch>
        </p:blipFill>
        <p:spPr>
          <a:xfrm>
            <a:off x="6243565" y="2336478"/>
            <a:ext cx="5177853" cy="3914832"/>
          </a:xfrm>
          <a:prstGeom prst="rect">
            <a:avLst/>
          </a:prstGeom>
        </p:spPr>
      </p:pic>
      <p:pic>
        <p:nvPicPr>
          <p:cNvPr id="14" name="תמונה 13">
            <a:extLst>
              <a:ext uri="{FF2B5EF4-FFF2-40B4-BE49-F238E27FC236}">
                <a16:creationId xmlns:a16="http://schemas.microsoft.com/office/drawing/2014/main" id="{FF078377-4717-41E6-BC84-89C93BD1C7CF}"/>
              </a:ext>
            </a:extLst>
          </p:cNvPr>
          <p:cNvPicPr>
            <a:picLocks noChangeAspect="1"/>
          </p:cNvPicPr>
          <p:nvPr/>
        </p:nvPicPr>
        <p:blipFill>
          <a:blip r:embed="rId4"/>
          <a:stretch>
            <a:fillRect/>
          </a:stretch>
        </p:blipFill>
        <p:spPr>
          <a:xfrm>
            <a:off x="214312" y="2336477"/>
            <a:ext cx="5881688" cy="3914831"/>
          </a:xfrm>
          <a:prstGeom prst="rect">
            <a:avLst/>
          </a:prstGeom>
        </p:spPr>
      </p:pic>
    </p:spTree>
    <p:extLst>
      <p:ext uri="{BB962C8B-B14F-4D97-AF65-F5344CB8AC3E}">
        <p14:creationId xmlns:p14="http://schemas.microsoft.com/office/powerpoint/2010/main" val="3919114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D7F307E1-26FA-4252-94D1-9711C4518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3" name="Freeform: Shape 82">
            <a:extLst>
              <a:ext uri="{FF2B5EF4-FFF2-40B4-BE49-F238E27FC236}">
                <a16:creationId xmlns:a16="http://schemas.microsoft.com/office/drawing/2014/main" id="{398DFB7A-5FB9-4FBB-8BD1-0DBC6A365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5" name="Freeform: Shape 84">
            <a:extLst>
              <a:ext uri="{FF2B5EF4-FFF2-40B4-BE49-F238E27FC236}">
                <a16:creationId xmlns:a16="http://schemas.microsoft.com/office/drawing/2014/main" id="{357E4EC5-5150-4D8A-B97F-668E9075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תמונה 23">
            <a:extLst>
              <a:ext uri="{FF2B5EF4-FFF2-40B4-BE49-F238E27FC236}">
                <a16:creationId xmlns:a16="http://schemas.microsoft.com/office/drawing/2014/main" id="{D9F4A476-5092-4D53-BEB6-400B0EF452C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37000"/>
                    </a14:imgEffect>
                  </a14:imgLayer>
                </a14:imgProps>
              </a:ext>
            </a:extLst>
          </a:blip>
          <a:stretch>
            <a:fillRect/>
          </a:stretch>
        </p:blipFill>
        <p:spPr>
          <a:xfrm>
            <a:off x="12967" y="-3743"/>
            <a:ext cx="12215600" cy="6822301"/>
          </a:xfrm>
          <a:prstGeom prst="rect">
            <a:avLst/>
          </a:prstGeom>
        </p:spPr>
      </p:pic>
      <p:grpSp>
        <p:nvGrpSpPr>
          <p:cNvPr id="17" name="קבוצה 16">
            <a:extLst>
              <a:ext uri="{FF2B5EF4-FFF2-40B4-BE49-F238E27FC236}">
                <a16:creationId xmlns:a16="http://schemas.microsoft.com/office/drawing/2014/main" id="{42DC1EB0-D507-4225-A117-B27BD2A8DCAE}"/>
              </a:ext>
            </a:extLst>
          </p:cNvPr>
          <p:cNvGrpSpPr/>
          <p:nvPr/>
        </p:nvGrpSpPr>
        <p:grpSpPr>
          <a:xfrm>
            <a:off x="3254481" y="5197118"/>
            <a:ext cx="2739042" cy="1651444"/>
            <a:chOff x="3233306" y="5137018"/>
            <a:chExt cx="2598907" cy="1538108"/>
          </a:xfrm>
        </p:grpSpPr>
        <p:pic>
          <p:nvPicPr>
            <p:cNvPr id="1040" name="Picture 16" descr="Scrubbing Data">
              <a:extLst>
                <a:ext uri="{FF2B5EF4-FFF2-40B4-BE49-F238E27FC236}">
                  <a16:creationId xmlns:a16="http://schemas.microsoft.com/office/drawing/2014/main" id="{47C7D379-EBDE-4BC5-A11B-812C50045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306" y="5137018"/>
              <a:ext cx="2598907" cy="1519268"/>
            </a:xfrm>
            <a:prstGeom prst="rect">
              <a:avLst/>
            </a:prstGeom>
            <a:noFill/>
            <a:effectLst>
              <a:softEdge rad="177800"/>
            </a:effectLst>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A94C88AF-81DD-4092-BC3A-70CB42F98465}"/>
                </a:ext>
              </a:extLst>
            </p:cNvPr>
            <p:cNvSpPr txBox="1"/>
            <p:nvPr/>
          </p:nvSpPr>
          <p:spPr>
            <a:xfrm>
              <a:off x="3625916" y="5474797"/>
              <a:ext cx="1931983" cy="1200329"/>
            </a:xfrm>
            <a:prstGeom prst="rect">
              <a:avLst/>
            </a:prstGeom>
            <a:noFill/>
          </p:spPr>
          <p:txBody>
            <a:bodyPr wrap="square" rtlCol="0">
              <a:spAutoFit/>
            </a:bodyPr>
            <a:lstStyle/>
            <a:p>
              <a:pPr algn="ctr" rtl="0"/>
              <a:r>
                <a:rPr lang="en-US" sz="2400" b="1" dirty="0">
                  <a:solidFill>
                    <a:schemeClr val="bg1"/>
                  </a:solidFill>
                </a:rPr>
                <a:t>2. Scrubbing Data</a:t>
              </a:r>
              <a:endParaRPr lang="en-IL" sz="2400" b="1" dirty="0">
                <a:solidFill>
                  <a:schemeClr val="bg1"/>
                </a:solidFill>
              </a:endParaRPr>
            </a:p>
            <a:p>
              <a:pPr algn="l" rtl="0"/>
              <a:endParaRPr lang="en-IL" sz="2400" b="1" dirty="0">
                <a:solidFill>
                  <a:schemeClr val="bg1"/>
                </a:solidFill>
              </a:endParaRPr>
            </a:p>
          </p:txBody>
        </p:sp>
      </p:grpSp>
      <p:grpSp>
        <p:nvGrpSpPr>
          <p:cNvPr id="22" name="קבוצה 21">
            <a:extLst>
              <a:ext uri="{FF2B5EF4-FFF2-40B4-BE49-F238E27FC236}">
                <a16:creationId xmlns:a16="http://schemas.microsoft.com/office/drawing/2014/main" id="{40448DDA-9B26-4577-A5A9-F14F8E9ABEAE}"/>
              </a:ext>
            </a:extLst>
          </p:cNvPr>
          <p:cNvGrpSpPr/>
          <p:nvPr/>
        </p:nvGrpSpPr>
        <p:grpSpPr>
          <a:xfrm>
            <a:off x="6278518" y="3882675"/>
            <a:ext cx="2322480" cy="1563498"/>
            <a:chOff x="6228858" y="3760525"/>
            <a:chExt cx="2322480" cy="1563498"/>
          </a:xfrm>
        </p:grpSpPr>
        <p:pic>
          <p:nvPicPr>
            <p:cNvPr id="13" name="תמונה 12">
              <a:extLst>
                <a:ext uri="{FF2B5EF4-FFF2-40B4-BE49-F238E27FC236}">
                  <a16:creationId xmlns:a16="http://schemas.microsoft.com/office/drawing/2014/main" id="{437F6FAF-F878-4830-A56B-A08ECFFB0F7D}"/>
                </a:ext>
              </a:extLst>
            </p:cNvPr>
            <p:cNvPicPr>
              <a:picLocks noChangeAspect="1"/>
            </p:cNvPicPr>
            <p:nvPr/>
          </p:nvPicPr>
          <p:blipFill>
            <a:blip r:embed="rId5"/>
            <a:stretch>
              <a:fillRect/>
            </a:stretch>
          </p:blipFill>
          <p:spPr>
            <a:xfrm>
              <a:off x="6228858" y="3777219"/>
              <a:ext cx="1418282" cy="1546804"/>
            </a:xfrm>
            <a:prstGeom prst="rect">
              <a:avLst/>
            </a:prstGeom>
            <a:effectLst>
              <a:softEdge rad="88900"/>
            </a:effectLst>
          </p:spPr>
        </p:pic>
        <p:pic>
          <p:nvPicPr>
            <p:cNvPr id="15" name="תמונה 14">
              <a:extLst>
                <a:ext uri="{FF2B5EF4-FFF2-40B4-BE49-F238E27FC236}">
                  <a16:creationId xmlns:a16="http://schemas.microsoft.com/office/drawing/2014/main" id="{62AE1684-03C5-4E18-A16C-A8A3155E00F8}"/>
                </a:ext>
              </a:extLst>
            </p:cNvPr>
            <p:cNvPicPr>
              <a:picLocks noChangeAspect="1"/>
            </p:cNvPicPr>
            <p:nvPr/>
          </p:nvPicPr>
          <p:blipFill>
            <a:blip r:embed="rId6"/>
            <a:stretch>
              <a:fillRect/>
            </a:stretch>
          </p:blipFill>
          <p:spPr>
            <a:xfrm>
              <a:off x="7425042" y="3760525"/>
              <a:ext cx="1093988" cy="1546804"/>
            </a:xfrm>
            <a:prstGeom prst="rect">
              <a:avLst/>
            </a:prstGeom>
            <a:effectLst>
              <a:softEdge rad="88900"/>
            </a:effectLst>
          </p:spPr>
        </p:pic>
        <p:sp>
          <p:nvSpPr>
            <p:cNvPr id="29" name="תיבת טקסט 28">
              <a:extLst>
                <a:ext uri="{FF2B5EF4-FFF2-40B4-BE49-F238E27FC236}">
                  <a16:creationId xmlns:a16="http://schemas.microsoft.com/office/drawing/2014/main" id="{EF303133-4FD9-4148-8952-2338757295E1}"/>
                </a:ext>
              </a:extLst>
            </p:cNvPr>
            <p:cNvSpPr txBox="1"/>
            <p:nvPr/>
          </p:nvSpPr>
          <p:spPr>
            <a:xfrm>
              <a:off x="6474955" y="4433568"/>
              <a:ext cx="2076383" cy="830997"/>
            </a:xfrm>
            <a:prstGeom prst="rect">
              <a:avLst/>
            </a:prstGeom>
            <a:noFill/>
          </p:spPr>
          <p:txBody>
            <a:bodyPr wrap="square" rtlCol="0">
              <a:spAutoFit/>
            </a:bodyPr>
            <a:lstStyle/>
            <a:p>
              <a:pPr algn="ctr"/>
              <a:r>
                <a:rPr lang="en-US" sz="2400" b="1" dirty="0"/>
                <a:t>3. EDA</a:t>
              </a:r>
              <a:endParaRPr lang="en-IL" sz="2400" b="1" dirty="0"/>
            </a:p>
            <a:p>
              <a:pPr algn="l" rtl="0"/>
              <a:endParaRPr lang="en-IL" sz="2400" b="1" dirty="0">
                <a:solidFill>
                  <a:schemeClr val="bg1"/>
                </a:solidFill>
              </a:endParaRPr>
            </a:p>
          </p:txBody>
        </p:sp>
      </p:grpSp>
      <p:pic>
        <p:nvPicPr>
          <p:cNvPr id="1042" name="Picture 18" descr="Machine Learning: A Primer to Laboratory Applications">
            <a:extLst>
              <a:ext uri="{FF2B5EF4-FFF2-40B4-BE49-F238E27FC236}">
                <a16:creationId xmlns:a16="http://schemas.microsoft.com/office/drawing/2014/main" id="{A07E5F73-D043-407E-912C-A85FE9FEFF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8004" y="5197118"/>
            <a:ext cx="2592295" cy="1439233"/>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sp>
        <p:nvSpPr>
          <p:cNvPr id="33" name="תיבת טקסט 32">
            <a:extLst>
              <a:ext uri="{FF2B5EF4-FFF2-40B4-BE49-F238E27FC236}">
                <a16:creationId xmlns:a16="http://schemas.microsoft.com/office/drawing/2014/main" id="{C6769712-BC9F-4F12-AD40-EF2586410496}"/>
              </a:ext>
            </a:extLst>
          </p:cNvPr>
          <p:cNvSpPr txBox="1"/>
          <p:nvPr/>
        </p:nvSpPr>
        <p:spPr>
          <a:xfrm>
            <a:off x="10065833" y="6118106"/>
            <a:ext cx="2076383" cy="830997"/>
          </a:xfrm>
          <a:prstGeom prst="rect">
            <a:avLst/>
          </a:prstGeom>
          <a:noFill/>
        </p:spPr>
        <p:txBody>
          <a:bodyPr wrap="square" rtlCol="0">
            <a:spAutoFit/>
          </a:bodyPr>
          <a:lstStyle/>
          <a:p>
            <a:pPr algn="ctr"/>
            <a:r>
              <a:rPr lang="en-US" sz="2400" b="1" dirty="0"/>
              <a:t>4. ML</a:t>
            </a:r>
            <a:endParaRPr lang="en-IL" sz="2400" b="1" dirty="0"/>
          </a:p>
          <a:p>
            <a:pPr algn="l" rtl="0"/>
            <a:endParaRPr lang="en-IL" sz="2400" b="1" dirty="0">
              <a:solidFill>
                <a:schemeClr val="bg1"/>
              </a:solidFill>
            </a:endParaRPr>
          </a:p>
        </p:txBody>
      </p:sp>
      <p:sp>
        <p:nvSpPr>
          <p:cNvPr id="36" name="תיבת טקסט 35">
            <a:extLst>
              <a:ext uri="{FF2B5EF4-FFF2-40B4-BE49-F238E27FC236}">
                <a16:creationId xmlns:a16="http://schemas.microsoft.com/office/drawing/2014/main" id="{66060753-6039-47F4-987E-A1BD6943FDD9}"/>
              </a:ext>
            </a:extLst>
          </p:cNvPr>
          <p:cNvSpPr txBox="1"/>
          <p:nvPr/>
        </p:nvSpPr>
        <p:spPr>
          <a:xfrm>
            <a:off x="-36567" y="4729864"/>
            <a:ext cx="3363388" cy="2185214"/>
          </a:xfrm>
          <a:prstGeom prst="rect">
            <a:avLst/>
          </a:prstGeom>
          <a:noFill/>
        </p:spPr>
        <p:txBody>
          <a:bodyPr wrap="square" rtlCol="0">
            <a:spAutoFit/>
          </a:bodyPr>
          <a:lstStyle/>
          <a:p>
            <a:pPr algn="l" rtl="0"/>
            <a:r>
              <a:rPr lang="en-US" sz="2000" b="1" dirty="0">
                <a:solidFill>
                  <a:schemeClr val="bg1"/>
                </a:solidFill>
              </a:rPr>
              <a:t>Web crawling to live threat </a:t>
            </a:r>
          </a:p>
          <a:p>
            <a:pPr algn="l" rtl="0"/>
            <a:r>
              <a:rPr lang="en-US" sz="2000" b="1" dirty="0">
                <a:solidFill>
                  <a:schemeClr val="bg1"/>
                </a:solidFill>
              </a:rPr>
              <a:t>map website:</a:t>
            </a:r>
          </a:p>
          <a:p>
            <a:pPr algn="l" rtl="0"/>
            <a:r>
              <a:rPr lang="en-US" sz="2400" b="1" dirty="0">
                <a:solidFill>
                  <a:schemeClr val="bg1"/>
                </a:solidFill>
                <a:hlinkClick r:id="rId8">
                  <a:extLst>
                    <a:ext uri="{A12FA001-AC4F-418D-AE19-62706E023703}">
                      <ahyp:hlinkClr xmlns:ahyp="http://schemas.microsoft.com/office/drawing/2018/hyperlinkcolor" val="tx"/>
                    </a:ext>
                  </a:extLst>
                </a:hlinkClick>
              </a:rPr>
              <a:t>Threat map FortiGuard</a:t>
            </a:r>
            <a:endParaRPr lang="en-US" sz="2400" b="1" dirty="0">
              <a:solidFill>
                <a:schemeClr val="bg1"/>
              </a:solidFill>
            </a:endParaRPr>
          </a:p>
          <a:p>
            <a:pPr algn="l" rtl="0"/>
            <a:r>
              <a:rPr lang="en-US" sz="2400" b="1" dirty="0">
                <a:solidFill>
                  <a:schemeClr val="bg1"/>
                </a:solidFill>
                <a:hlinkClick r:id="rId9">
                  <a:extLst>
                    <a:ext uri="{A12FA001-AC4F-418D-AE19-62706E023703}">
                      <ahyp:hlinkClr xmlns:ahyp="http://schemas.microsoft.com/office/drawing/2018/hyperlinkcolor" val="tx"/>
                    </a:ext>
                  </a:extLst>
                </a:hlinkClick>
              </a:rPr>
              <a:t>Fire eye Cyber Map</a:t>
            </a:r>
            <a:endParaRPr lang="en-US" sz="2400" b="1" dirty="0">
              <a:solidFill>
                <a:schemeClr val="bg1"/>
              </a:solidFill>
            </a:endParaRPr>
          </a:p>
          <a:p>
            <a:pPr algn="l" rtl="0"/>
            <a:r>
              <a:rPr lang="en-US" sz="2400" b="1" dirty="0">
                <a:solidFill>
                  <a:schemeClr val="bg1"/>
                </a:solidFill>
                <a:hlinkClick r:id="rId10">
                  <a:extLst>
                    <a:ext uri="{A12FA001-AC4F-418D-AE19-62706E023703}">
                      <ahyp:hlinkClr xmlns:ahyp="http://schemas.microsoft.com/office/drawing/2018/hyperlinkcolor" val="tx"/>
                    </a:ext>
                  </a:extLst>
                </a:hlinkClick>
              </a:rPr>
              <a:t>Threat map Bitdefender</a:t>
            </a:r>
            <a:endParaRPr lang="en-US" sz="2400" b="1" dirty="0">
              <a:solidFill>
                <a:schemeClr val="bg1"/>
              </a:solidFill>
            </a:endParaRPr>
          </a:p>
          <a:p>
            <a:pPr algn="l" rtl="0"/>
            <a:r>
              <a:rPr lang="en-US" sz="2400" b="1" dirty="0">
                <a:solidFill>
                  <a:schemeClr val="bg1"/>
                </a:solidFill>
                <a:hlinkClick r:id="rId11">
                  <a:extLst>
                    <a:ext uri="{A12FA001-AC4F-418D-AE19-62706E023703}">
                      <ahyp:hlinkClr xmlns:ahyp="http://schemas.microsoft.com/office/drawing/2018/hyperlinkcolor" val="tx"/>
                    </a:ext>
                  </a:extLst>
                </a:hlinkClick>
              </a:rPr>
              <a:t>Threat Map Checkpoint</a:t>
            </a:r>
            <a:endParaRPr lang="en-IL" sz="2400" b="1" dirty="0">
              <a:solidFill>
                <a:schemeClr val="bg1"/>
              </a:solidFill>
            </a:endParaRPr>
          </a:p>
        </p:txBody>
      </p:sp>
      <p:sp>
        <p:nvSpPr>
          <p:cNvPr id="37" name="תיבת טקסט 36">
            <a:extLst>
              <a:ext uri="{FF2B5EF4-FFF2-40B4-BE49-F238E27FC236}">
                <a16:creationId xmlns:a16="http://schemas.microsoft.com/office/drawing/2014/main" id="{56FBBF08-94E5-4F45-8848-2387F69133C9}"/>
              </a:ext>
            </a:extLst>
          </p:cNvPr>
          <p:cNvSpPr txBox="1"/>
          <p:nvPr/>
        </p:nvSpPr>
        <p:spPr>
          <a:xfrm>
            <a:off x="3295244" y="3715481"/>
            <a:ext cx="2903560" cy="1631216"/>
          </a:xfrm>
          <a:prstGeom prst="rect">
            <a:avLst/>
          </a:prstGeom>
          <a:noFill/>
        </p:spPr>
        <p:txBody>
          <a:bodyPr wrap="square" rtlCol="0">
            <a:spAutoFit/>
          </a:bodyPr>
          <a:lstStyle/>
          <a:p>
            <a:pPr algn="l" rtl="0"/>
            <a:r>
              <a:rPr lang="en-US" sz="2000" b="1" dirty="0">
                <a:solidFill>
                  <a:schemeClr val="bg1"/>
                </a:solidFill>
              </a:rPr>
              <a:t>Cleaning data </a:t>
            </a:r>
            <a:br>
              <a:rPr lang="en-US" sz="2000" b="1" dirty="0">
                <a:solidFill>
                  <a:schemeClr val="bg1"/>
                </a:solidFill>
              </a:rPr>
            </a:br>
            <a:r>
              <a:rPr lang="en-US" sz="2000" b="1" dirty="0">
                <a:solidFill>
                  <a:schemeClr val="bg1"/>
                </a:solidFill>
              </a:rPr>
              <a:t>Remove duplicates</a:t>
            </a:r>
            <a:br>
              <a:rPr lang="en-US" sz="2000" b="1" dirty="0">
                <a:solidFill>
                  <a:schemeClr val="bg1"/>
                </a:solidFill>
              </a:rPr>
            </a:br>
            <a:r>
              <a:rPr lang="en-US" sz="2000" b="1" dirty="0">
                <a:solidFill>
                  <a:schemeClr val="bg1"/>
                </a:solidFill>
              </a:rPr>
              <a:t>Word syntax</a:t>
            </a:r>
            <a:br>
              <a:rPr lang="en-US" sz="2000" b="1" dirty="0">
                <a:solidFill>
                  <a:schemeClr val="bg1"/>
                </a:solidFill>
              </a:rPr>
            </a:br>
            <a:r>
              <a:rPr lang="en-US" sz="2000" b="1" dirty="0">
                <a:solidFill>
                  <a:schemeClr val="bg1"/>
                </a:solidFill>
              </a:rPr>
              <a:t>amendment data</a:t>
            </a:r>
            <a:br>
              <a:rPr lang="en-US" sz="2000" b="1" dirty="0">
                <a:solidFill>
                  <a:schemeClr val="bg1"/>
                </a:solidFill>
              </a:rPr>
            </a:br>
            <a:r>
              <a:rPr lang="en-US" sz="2000" b="1" dirty="0">
                <a:solidFill>
                  <a:schemeClr val="bg1"/>
                </a:solidFill>
              </a:rPr>
              <a:t>Preparation data for EDA</a:t>
            </a:r>
          </a:p>
        </p:txBody>
      </p:sp>
      <p:sp>
        <p:nvSpPr>
          <p:cNvPr id="40" name="תיבת טקסט 39">
            <a:extLst>
              <a:ext uri="{FF2B5EF4-FFF2-40B4-BE49-F238E27FC236}">
                <a16:creationId xmlns:a16="http://schemas.microsoft.com/office/drawing/2014/main" id="{0EDA3BC4-EDF4-44E1-A0D0-E66A66B7FC65}"/>
              </a:ext>
            </a:extLst>
          </p:cNvPr>
          <p:cNvSpPr txBox="1"/>
          <p:nvPr/>
        </p:nvSpPr>
        <p:spPr>
          <a:xfrm>
            <a:off x="6209950" y="5373782"/>
            <a:ext cx="3123411" cy="1015663"/>
          </a:xfrm>
          <a:prstGeom prst="rect">
            <a:avLst/>
          </a:prstGeom>
          <a:noFill/>
        </p:spPr>
        <p:txBody>
          <a:bodyPr wrap="square" rtlCol="0">
            <a:spAutoFit/>
          </a:bodyPr>
          <a:lstStyle/>
          <a:p>
            <a:pPr algn="l" rtl="0"/>
            <a:r>
              <a:rPr lang="en-US" sz="2000" b="1" dirty="0">
                <a:solidFill>
                  <a:schemeClr val="bg1"/>
                </a:solidFill>
              </a:rPr>
              <a:t>World Map Visualizations</a:t>
            </a:r>
          </a:p>
          <a:p>
            <a:pPr algn="l" rtl="0"/>
            <a:r>
              <a:rPr lang="en-US" sz="2000" b="1" dirty="0">
                <a:solidFill>
                  <a:schemeClr val="bg1"/>
                </a:solidFill>
              </a:rPr>
              <a:t>Graph Visualizations</a:t>
            </a:r>
          </a:p>
          <a:p>
            <a:pPr algn="l" rtl="0"/>
            <a:r>
              <a:rPr lang="en-US" sz="2000" b="1" dirty="0">
                <a:solidFill>
                  <a:schemeClr val="bg1"/>
                </a:solidFill>
              </a:rPr>
              <a:t>Collect and display data</a:t>
            </a:r>
          </a:p>
        </p:txBody>
      </p:sp>
      <p:grpSp>
        <p:nvGrpSpPr>
          <p:cNvPr id="16" name="קבוצה 15">
            <a:extLst>
              <a:ext uri="{FF2B5EF4-FFF2-40B4-BE49-F238E27FC236}">
                <a16:creationId xmlns:a16="http://schemas.microsoft.com/office/drawing/2014/main" id="{BFDEC67A-F6B8-40B5-845C-D357E072C893}"/>
              </a:ext>
            </a:extLst>
          </p:cNvPr>
          <p:cNvGrpSpPr/>
          <p:nvPr/>
        </p:nvGrpSpPr>
        <p:grpSpPr>
          <a:xfrm>
            <a:off x="0" y="3476918"/>
            <a:ext cx="2532114" cy="1406052"/>
            <a:chOff x="296223" y="4112217"/>
            <a:chExt cx="2532114" cy="1406052"/>
          </a:xfrm>
        </p:grpSpPr>
        <p:pic>
          <p:nvPicPr>
            <p:cNvPr id="11" name="תמונה 10">
              <a:extLst>
                <a:ext uri="{FF2B5EF4-FFF2-40B4-BE49-F238E27FC236}">
                  <a16:creationId xmlns:a16="http://schemas.microsoft.com/office/drawing/2014/main" id="{E3A56D45-34C7-4438-B8BF-C677E9D8EA8D}"/>
                </a:ext>
              </a:extLst>
            </p:cNvPr>
            <p:cNvPicPr>
              <a:picLocks noChangeAspect="1"/>
            </p:cNvPicPr>
            <p:nvPr/>
          </p:nvPicPr>
          <p:blipFill>
            <a:blip r:embed="rId12"/>
            <a:stretch>
              <a:fillRect/>
            </a:stretch>
          </p:blipFill>
          <p:spPr>
            <a:xfrm>
              <a:off x="296223" y="4112217"/>
              <a:ext cx="2532114" cy="1362911"/>
            </a:xfrm>
            <a:prstGeom prst="rect">
              <a:avLst/>
            </a:prstGeom>
            <a:effectLst>
              <a:softEdge rad="114300"/>
            </a:effectLst>
          </p:spPr>
        </p:pic>
        <p:sp>
          <p:nvSpPr>
            <p:cNvPr id="26" name="תיבת טקסט 25">
              <a:extLst>
                <a:ext uri="{FF2B5EF4-FFF2-40B4-BE49-F238E27FC236}">
                  <a16:creationId xmlns:a16="http://schemas.microsoft.com/office/drawing/2014/main" id="{2ECB20D7-A8DE-4354-8B70-7221230FE2F7}"/>
                </a:ext>
              </a:extLst>
            </p:cNvPr>
            <p:cNvSpPr txBox="1"/>
            <p:nvPr/>
          </p:nvSpPr>
          <p:spPr>
            <a:xfrm>
              <a:off x="359294" y="4317940"/>
              <a:ext cx="1931983" cy="1200329"/>
            </a:xfrm>
            <a:prstGeom prst="rect">
              <a:avLst/>
            </a:prstGeom>
            <a:noFill/>
          </p:spPr>
          <p:txBody>
            <a:bodyPr wrap="square" rtlCol="0">
              <a:spAutoFit/>
            </a:bodyPr>
            <a:lstStyle/>
            <a:p>
              <a:pPr algn="ctr"/>
              <a:r>
                <a:rPr lang="en-US" sz="2400" b="1" dirty="0">
                  <a:solidFill>
                    <a:schemeClr val="bg1"/>
                  </a:solidFill>
                </a:rPr>
                <a:t>1. Obtaining Data</a:t>
              </a:r>
              <a:endParaRPr lang="en-IL" sz="2400" b="1" dirty="0">
                <a:solidFill>
                  <a:schemeClr val="bg1"/>
                </a:solidFill>
              </a:endParaRPr>
            </a:p>
            <a:p>
              <a:pPr algn="l" rtl="0"/>
              <a:endParaRPr lang="en-IL" sz="2400" b="1" dirty="0">
                <a:solidFill>
                  <a:schemeClr val="bg1"/>
                </a:solidFill>
              </a:endParaRPr>
            </a:p>
          </p:txBody>
        </p:sp>
      </p:grpSp>
      <p:sp>
        <p:nvSpPr>
          <p:cNvPr id="43" name="כותרת 1">
            <a:extLst>
              <a:ext uri="{FF2B5EF4-FFF2-40B4-BE49-F238E27FC236}">
                <a16:creationId xmlns:a16="http://schemas.microsoft.com/office/drawing/2014/main" id="{2F64B0BD-A395-4E0B-9897-152A815FCD34}"/>
              </a:ext>
            </a:extLst>
          </p:cNvPr>
          <p:cNvSpPr txBox="1">
            <a:spLocks/>
          </p:cNvSpPr>
          <p:nvPr/>
        </p:nvSpPr>
        <p:spPr>
          <a:xfrm>
            <a:off x="4755592" y="3181449"/>
            <a:ext cx="2576885" cy="743077"/>
          </a:xfrm>
          <a:prstGeom prst="rect">
            <a:avLst/>
          </a:prstGeom>
        </p:spPr>
        <p:txBody>
          <a:bodyPr vert="horz" lIns="91440" tIns="45720" rIns="91440" bIns="45720" rtlCol="1" anchor="ctr">
            <a:normAutofit fontScale="92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4000" b="1" u="sng" dirty="0">
                <a:solidFill>
                  <a:schemeClr val="bg1"/>
                </a:solidFill>
              </a:rPr>
              <a:t>How I do it ?</a:t>
            </a:r>
            <a:endParaRPr lang="en-IL" sz="4000" b="1" u="sng" dirty="0">
              <a:solidFill>
                <a:schemeClr val="bg1"/>
              </a:solidFill>
            </a:endParaRPr>
          </a:p>
        </p:txBody>
      </p:sp>
      <p:sp>
        <p:nvSpPr>
          <p:cNvPr id="2" name="כותרת 1">
            <a:extLst>
              <a:ext uri="{FF2B5EF4-FFF2-40B4-BE49-F238E27FC236}">
                <a16:creationId xmlns:a16="http://schemas.microsoft.com/office/drawing/2014/main" id="{69D0C2BD-5679-4DA6-A83A-05A3DC82045D}"/>
              </a:ext>
            </a:extLst>
          </p:cNvPr>
          <p:cNvSpPr>
            <a:spLocks noGrp="1"/>
          </p:cNvSpPr>
          <p:nvPr>
            <p:ph type="title"/>
          </p:nvPr>
        </p:nvSpPr>
        <p:spPr>
          <a:xfrm>
            <a:off x="4178288" y="-130629"/>
            <a:ext cx="3731491" cy="866103"/>
          </a:xfrm>
        </p:spPr>
        <p:txBody>
          <a:bodyPr>
            <a:normAutofit/>
          </a:bodyPr>
          <a:lstStyle/>
          <a:p>
            <a:pPr rtl="0"/>
            <a:r>
              <a:rPr lang="en-US" sz="3400" b="1" u="sng" dirty="0">
                <a:solidFill>
                  <a:schemeClr val="bg1"/>
                </a:solidFill>
              </a:rPr>
              <a:t>The Research Goal</a:t>
            </a:r>
            <a:endParaRPr lang="en-IL" sz="3400" b="1" u="sng" dirty="0">
              <a:solidFill>
                <a:schemeClr val="bg1"/>
              </a:solidFill>
            </a:endParaRPr>
          </a:p>
        </p:txBody>
      </p:sp>
      <p:sp>
        <p:nvSpPr>
          <p:cNvPr id="3" name="מציין מיקום תוכן 2">
            <a:extLst>
              <a:ext uri="{FF2B5EF4-FFF2-40B4-BE49-F238E27FC236}">
                <a16:creationId xmlns:a16="http://schemas.microsoft.com/office/drawing/2014/main" id="{9DD27B99-94AC-45E4-9C71-634C8C93E429}"/>
              </a:ext>
            </a:extLst>
          </p:cNvPr>
          <p:cNvSpPr>
            <a:spLocks noGrp="1"/>
          </p:cNvSpPr>
          <p:nvPr>
            <p:ph idx="1"/>
          </p:nvPr>
        </p:nvSpPr>
        <p:spPr>
          <a:xfrm>
            <a:off x="194151" y="361881"/>
            <a:ext cx="11529498" cy="2738753"/>
          </a:xfrm>
        </p:spPr>
        <p:txBody>
          <a:bodyPr>
            <a:normAutofit lnSpcReduction="10000"/>
          </a:bodyPr>
          <a:lstStyle/>
          <a:p>
            <a:pPr marL="0" indent="0" algn="l" rtl="0">
              <a:buNone/>
            </a:pPr>
            <a:r>
              <a:rPr lang="en-US" sz="2000" b="1" u="sng" dirty="0">
                <a:solidFill>
                  <a:schemeClr val="bg1"/>
                </a:solidFill>
              </a:rPr>
              <a:t>Problem: </a:t>
            </a:r>
          </a:p>
          <a:p>
            <a:pPr algn="l" rtl="0"/>
            <a:r>
              <a:rPr lang="en-US" sz="2000" dirty="0">
                <a:solidFill>
                  <a:schemeClr val="bg1"/>
                </a:solidFill>
              </a:rPr>
              <a:t>Everyday tens of millions of cyber attacks take place around the world.</a:t>
            </a:r>
          </a:p>
          <a:p>
            <a:pPr algn="l" rtl="0"/>
            <a:r>
              <a:rPr lang="en-US" sz="2000" dirty="0">
                <a:solidFill>
                  <a:schemeClr val="bg1"/>
                </a:solidFill>
              </a:rPr>
              <a:t>Each attack split to different type: Injection, Malware, Spam DDOS, Exploit Vulnerability and more…</a:t>
            </a:r>
          </a:p>
          <a:p>
            <a:pPr algn="l" rtl="0"/>
            <a:r>
              <a:rPr lang="en-US" sz="2000" dirty="0">
                <a:solidFill>
                  <a:schemeClr val="bg1"/>
                </a:solidFill>
              </a:rPr>
              <a:t>Each attack can make a lot of damage for Industry company , government services and more…</a:t>
            </a:r>
          </a:p>
          <a:p>
            <a:pPr marL="0" indent="0" algn="l" rtl="0">
              <a:buNone/>
            </a:pPr>
            <a:r>
              <a:rPr lang="en-US" sz="2000" b="1" u="sng" dirty="0">
                <a:solidFill>
                  <a:schemeClr val="bg1"/>
                </a:solidFill>
              </a:rPr>
              <a:t>My Solution:</a:t>
            </a:r>
            <a:endParaRPr lang="en-IL" sz="2000" dirty="0">
              <a:solidFill>
                <a:schemeClr val="bg1"/>
              </a:solidFill>
            </a:endParaRPr>
          </a:p>
          <a:p>
            <a:pPr algn="l" rtl="0"/>
            <a:r>
              <a:rPr lang="en-US" sz="2000" dirty="0">
                <a:solidFill>
                  <a:schemeClr val="bg1"/>
                </a:solidFill>
              </a:rPr>
              <a:t>Predict from which country is the source of the next cyber attack</a:t>
            </a:r>
          </a:p>
          <a:p>
            <a:pPr algn="l" rtl="0"/>
            <a:r>
              <a:rPr lang="en-US" sz="2000" dirty="0">
                <a:solidFill>
                  <a:schemeClr val="bg1"/>
                </a:solidFill>
              </a:rPr>
              <a:t>Predict which country is going to be attacked and what kind of cyber attack.</a:t>
            </a:r>
          </a:p>
          <a:p>
            <a:pPr marL="0" indent="0" algn="l" rtl="0">
              <a:buNone/>
            </a:pPr>
            <a:endParaRPr lang="en-IL" sz="2000" dirty="0">
              <a:solidFill>
                <a:schemeClr val="bg1"/>
              </a:solidFill>
            </a:endParaRPr>
          </a:p>
          <a:p>
            <a:pPr marL="0" indent="0" algn="l" rtl="0">
              <a:buNone/>
            </a:pPr>
            <a:endParaRPr lang="en-US" sz="2000" dirty="0">
              <a:solidFill>
                <a:schemeClr val="bg1"/>
              </a:solidFill>
            </a:endParaRPr>
          </a:p>
        </p:txBody>
      </p:sp>
      <p:sp>
        <p:nvSpPr>
          <p:cNvPr id="27" name="תיבת טקסט 26">
            <a:extLst>
              <a:ext uri="{FF2B5EF4-FFF2-40B4-BE49-F238E27FC236}">
                <a16:creationId xmlns:a16="http://schemas.microsoft.com/office/drawing/2014/main" id="{11BC4980-2E8E-4E9A-9018-265BF570C023}"/>
              </a:ext>
            </a:extLst>
          </p:cNvPr>
          <p:cNvSpPr txBox="1"/>
          <p:nvPr/>
        </p:nvSpPr>
        <p:spPr>
          <a:xfrm>
            <a:off x="8471139" y="3949087"/>
            <a:ext cx="3908305" cy="1292662"/>
          </a:xfrm>
          <a:prstGeom prst="rect">
            <a:avLst/>
          </a:prstGeom>
          <a:noFill/>
        </p:spPr>
        <p:txBody>
          <a:bodyPr wrap="square" rtlCol="0">
            <a:spAutoFit/>
          </a:bodyPr>
          <a:lstStyle/>
          <a:p>
            <a:pPr algn="l" rtl="0"/>
            <a:r>
              <a:rPr lang="en-US" b="1" dirty="0" err="1">
                <a:solidFill>
                  <a:schemeClr val="bg1"/>
                </a:solidFill>
              </a:rPr>
              <a:t>RandomForestClassifier</a:t>
            </a:r>
            <a:r>
              <a:rPr lang="en-US" sz="1400" b="1" dirty="0">
                <a:solidFill>
                  <a:schemeClr val="bg1"/>
                </a:solidFill>
              </a:rPr>
              <a:t> </a:t>
            </a:r>
            <a:r>
              <a:rPr lang="en-US" b="1" dirty="0">
                <a:solidFill>
                  <a:schemeClr val="bg1"/>
                </a:solidFill>
              </a:rPr>
              <a:t>model</a:t>
            </a:r>
          </a:p>
          <a:p>
            <a:pPr algn="l" rtl="0"/>
            <a:r>
              <a:rPr lang="en-US" sz="2000" b="1" dirty="0">
                <a:solidFill>
                  <a:schemeClr val="bg1"/>
                </a:solidFill>
              </a:rPr>
              <a:t>Predict the 5 Project goals</a:t>
            </a:r>
          </a:p>
          <a:p>
            <a:pPr algn="l" rtl="0"/>
            <a:r>
              <a:rPr lang="pt-BR" sz="2000" b="1" dirty="0">
                <a:solidFill>
                  <a:schemeClr val="bg1"/>
                </a:solidFill>
              </a:rPr>
              <a:t>LabelEncoder to encode a pandas DataFrame</a:t>
            </a:r>
            <a:endParaRPr lang="en-US" sz="2000" b="1" dirty="0">
              <a:solidFill>
                <a:schemeClr val="bg1"/>
              </a:solidFill>
            </a:endParaRPr>
          </a:p>
        </p:txBody>
      </p:sp>
    </p:spTree>
    <p:extLst>
      <p:ext uri="{BB962C8B-B14F-4D97-AF65-F5344CB8AC3E}">
        <p14:creationId xmlns:p14="http://schemas.microsoft.com/office/powerpoint/2010/main" val="1166418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תמונה 12">
            <a:extLst>
              <a:ext uri="{FF2B5EF4-FFF2-40B4-BE49-F238E27FC236}">
                <a16:creationId xmlns:a16="http://schemas.microsoft.com/office/drawing/2014/main" id="{972C0F50-77D6-4199-8D28-428CD3B8C151}"/>
              </a:ext>
            </a:extLst>
          </p:cNvPr>
          <p:cNvPicPr>
            <a:picLocks noChangeAspect="1"/>
          </p:cNvPicPr>
          <p:nvPr/>
        </p:nvPicPr>
        <p:blipFill>
          <a:blip r:embed="rId2"/>
          <a:stretch>
            <a:fillRect/>
          </a:stretch>
        </p:blipFill>
        <p:spPr>
          <a:xfrm>
            <a:off x="0" y="0"/>
            <a:ext cx="12192000" cy="6857999"/>
          </a:xfrm>
          <a:prstGeom prst="rect">
            <a:avLst/>
          </a:prstGeom>
        </p:spPr>
      </p:pic>
      <p:sp>
        <p:nvSpPr>
          <p:cNvPr id="4" name="כותרת 1">
            <a:extLst>
              <a:ext uri="{FF2B5EF4-FFF2-40B4-BE49-F238E27FC236}">
                <a16:creationId xmlns:a16="http://schemas.microsoft.com/office/drawing/2014/main" id="{A0F7E32E-DF28-424B-9C34-C7CEA5FFFA95}"/>
              </a:ext>
            </a:extLst>
          </p:cNvPr>
          <p:cNvSpPr txBox="1">
            <a:spLocks/>
          </p:cNvSpPr>
          <p:nvPr/>
        </p:nvSpPr>
        <p:spPr>
          <a:xfrm>
            <a:off x="2828324" y="0"/>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b="1" i="0" u="sng" dirty="0">
                <a:solidFill>
                  <a:schemeClr val="bg1"/>
                </a:solidFill>
                <a:effectLst/>
                <a:latin typeface="-apple-system"/>
              </a:rPr>
              <a:t>Machine Learning</a:t>
            </a:r>
          </a:p>
        </p:txBody>
      </p:sp>
      <p:sp>
        <p:nvSpPr>
          <p:cNvPr id="6" name="תיבת טקסט 5">
            <a:extLst>
              <a:ext uri="{FF2B5EF4-FFF2-40B4-BE49-F238E27FC236}">
                <a16:creationId xmlns:a16="http://schemas.microsoft.com/office/drawing/2014/main" id="{9D712645-8604-4359-A70C-21185492CE77}"/>
              </a:ext>
            </a:extLst>
          </p:cNvPr>
          <p:cNvSpPr txBox="1"/>
          <p:nvPr/>
        </p:nvSpPr>
        <p:spPr>
          <a:xfrm>
            <a:off x="0" y="1123437"/>
            <a:ext cx="12050162" cy="923330"/>
          </a:xfrm>
          <a:prstGeom prst="rect">
            <a:avLst/>
          </a:prstGeom>
          <a:noFill/>
        </p:spPr>
        <p:txBody>
          <a:bodyPr wrap="square">
            <a:spAutoFit/>
          </a:bodyPr>
          <a:lstStyle/>
          <a:p>
            <a:pPr algn="l" rtl="0">
              <a:spcBef>
                <a:spcPts val="0"/>
              </a:spcBef>
              <a:spcAft>
                <a:spcPts val="0"/>
              </a:spcAft>
            </a:pPr>
            <a:r>
              <a:rPr lang="en-US" b="1" dirty="0">
                <a:solidFill>
                  <a:schemeClr val="bg1"/>
                </a:solidFill>
                <a:effectLst/>
              </a:rPr>
              <a:t>The relation between attack target and Attack_Source, Attack type</a:t>
            </a:r>
            <a:endParaRPr lang="en-US" dirty="0">
              <a:solidFill>
                <a:schemeClr val="bg1"/>
              </a:solidFill>
              <a:effectLst/>
            </a:endParaRPr>
          </a:p>
          <a:p>
            <a:pPr algn="l" rtl="0">
              <a:spcBef>
                <a:spcPts val="0"/>
              </a:spcBef>
              <a:spcAft>
                <a:spcPts val="0"/>
              </a:spcAft>
            </a:pPr>
            <a:r>
              <a:rPr lang="en-US" dirty="0">
                <a:solidFill>
                  <a:schemeClr val="bg1"/>
                </a:solidFill>
                <a:effectLst/>
              </a:rPr>
              <a:t>In addition to the attack source, we add attack type to predict the attack target. Against our expectation, the accuracy goes to 80%. which means that the attack type has a high contribution to predicting the attack target.</a:t>
            </a:r>
          </a:p>
        </p:txBody>
      </p:sp>
      <p:sp>
        <p:nvSpPr>
          <p:cNvPr id="8" name="תיבת טקסט 7">
            <a:extLst>
              <a:ext uri="{FF2B5EF4-FFF2-40B4-BE49-F238E27FC236}">
                <a16:creationId xmlns:a16="http://schemas.microsoft.com/office/drawing/2014/main" id="{42670916-7BB0-44D2-9EDB-1A54C68C9714}"/>
              </a:ext>
            </a:extLst>
          </p:cNvPr>
          <p:cNvSpPr txBox="1"/>
          <p:nvPr/>
        </p:nvSpPr>
        <p:spPr>
          <a:xfrm>
            <a:off x="1831179" y="754105"/>
            <a:ext cx="8824771" cy="369332"/>
          </a:xfrm>
          <a:prstGeom prst="rect">
            <a:avLst/>
          </a:prstGeom>
          <a:noFill/>
        </p:spPr>
        <p:txBody>
          <a:bodyPr wrap="square">
            <a:spAutoFit/>
          </a:bodyPr>
          <a:lstStyle/>
          <a:p>
            <a:pPr algn="l" rtl="0">
              <a:spcBef>
                <a:spcPts val="0"/>
              </a:spcBef>
              <a:spcAft>
                <a:spcPts val="0"/>
              </a:spcAft>
            </a:pPr>
            <a:r>
              <a:rPr lang="en-US" sz="1800" b="1" dirty="0">
                <a:solidFill>
                  <a:schemeClr val="bg1"/>
                </a:solidFill>
                <a:effectLst/>
              </a:rPr>
              <a:t>2.predict the next attack target, based on the 'Attack_Source' and '</a:t>
            </a:r>
            <a:r>
              <a:rPr lang="en-US" sz="1800" b="1" dirty="0" err="1">
                <a:solidFill>
                  <a:schemeClr val="bg1"/>
                </a:solidFill>
                <a:effectLst/>
              </a:rPr>
              <a:t>Attack_Type</a:t>
            </a:r>
            <a:r>
              <a:rPr lang="en-US" sz="1800" b="1" dirty="0">
                <a:solidFill>
                  <a:schemeClr val="bg1"/>
                </a:solidFill>
                <a:effectLst/>
              </a:rPr>
              <a:t>' column</a:t>
            </a:r>
          </a:p>
        </p:txBody>
      </p:sp>
      <p:pic>
        <p:nvPicPr>
          <p:cNvPr id="3" name="תמונה 2">
            <a:extLst>
              <a:ext uri="{FF2B5EF4-FFF2-40B4-BE49-F238E27FC236}">
                <a16:creationId xmlns:a16="http://schemas.microsoft.com/office/drawing/2014/main" id="{EEED6ED0-D855-4C64-83B1-AC95678AB324}"/>
              </a:ext>
            </a:extLst>
          </p:cNvPr>
          <p:cNvPicPr>
            <a:picLocks noChangeAspect="1"/>
          </p:cNvPicPr>
          <p:nvPr/>
        </p:nvPicPr>
        <p:blipFill>
          <a:blip r:embed="rId3"/>
          <a:stretch>
            <a:fillRect/>
          </a:stretch>
        </p:blipFill>
        <p:spPr>
          <a:xfrm>
            <a:off x="282341" y="2046767"/>
            <a:ext cx="5975584" cy="4573432"/>
          </a:xfrm>
          <a:prstGeom prst="rect">
            <a:avLst/>
          </a:prstGeom>
        </p:spPr>
      </p:pic>
      <p:pic>
        <p:nvPicPr>
          <p:cNvPr id="7" name="תמונה 6">
            <a:extLst>
              <a:ext uri="{FF2B5EF4-FFF2-40B4-BE49-F238E27FC236}">
                <a16:creationId xmlns:a16="http://schemas.microsoft.com/office/drawing/2014/main" id="{4C593B31-ADA3-4DB0-8A11-3FCA71E94F6C}"/>
              </a:ext>
            </a:extLst>
          </p:cNvPr>
          <p:cNvPicPr>
            <a:picLocks noChangeAspect="1"/>
          </p:cNvPicPr>
          <p:nvPr/>
        </p:nvPicPr>
        <p:blipFill>
          <a:blip r:embed="rId4"/>
          <a:stretch>
            <a:fillRect/>
          </a:stretch>
        </p:blipFill>
        <p:spPr>
          <a:xfrm>
            <a:off x="6398428" y="3468220"/>
            <a:ext cx="5651734" cy="990600"/>
          </a:xfrm>
          <a:prstGeom prst="rect">
            <a:avLst/>
          </a:prstGeom>
        </p:spPr>
      </p:pic>
      <p:sp>
        <p:nvSpPr>
          <p:cNvPr id="11" name="תיבת טקסט 10">
            <a:extLst>
              <a:ext uri="{FF2B5EF4-FFF2-40B4-BE49-F238E27FC236}">
                <a16:creationId xmlns:a16="http://schemas.microsoft.com/office/drawing/2014/main" id="{4A86A1CF-4739-4DE1-826D-A029E58B2B04}"/>
              </a:ext>
            </a:extLst>
          </p:cNvPr>
          <p:cNvSpPr txBox="1"/>
          <p:nvPr/>
        </p:nvSpPr>
        <p:spPr>
          <a:xfrm>
            <a:off x="6331600" y="2631082"/>
            <a:ext cx="4031600" cy="383823"/>
          </a:xfrm>
          <a:prstGeom prst="rect">
            <a:avLst/>
          </a:prstGeom>
          <a:noFill/>
        </p:spPr>
        <p:txBody>
          <a:bodyPr wrap="square">
            <a:spAutoFit/>
          </a:bodyPr>
          <a:lstStyle/>
          <a:p>
            <a:pPr algn="l" rtl="0">
              <a:lnSpc>
                <a:spcPct val="115000"/>
              </a:lnSpc>
            </a:pPr>
            <a:r>
              <a:rPr lang="fr-FR" sz="1800" b="1" u="sng" dirty="0">
                <a:solidFill>
                  <a:schemeClr val="bg1"/>
                </a:solidFill>
                <a:effectLst/>
                <a:latin typeface="Arial" panose="020B0604020202020204" pitchFamily="34" charset="0"/>
                <a:ea typeface="Arial" panose="020B0604020202020204" pitchFamily="34" charset="0"/>
              </a:rPr>
              <a:t>Example, for the United </a:t>
            </a:r>
            <a:r>
              <a:rPr lang="fr-FR" sz="1800" b="1" u="sng" dirty="0" err="1">
                <a:solidFill>
                  <a:schemeClr val="bg1"/>
                </a:solidFill>
                <a:effectLst/>
                <a:latin typeface="Arial" panose="020B0604020202020204" pitchFamily="34" charset="0"/>
                <a:ea typeface="Arial" panose="020B0604020202020204" pitchFamily="34" charset="0"/>
              </a:rPr>
              <a:t>Kingdom</a:t>
            </a:r>
            <a:r>
              <a:rPr lang="fr-FR" sz="1800" b="1" u="sng" dirty="0">
                <a:solidFill>
                  <a:schemeClr val="bg1"/>
                </a:solidFill>
                <a:effectLst/>
                <a:latin typeface="Arial" panose="020B0604020202020204" pitchFamily="34" charset="0"/>
                <a:ea typeface="Arial" panose="020B0604020202020204" pitchFamily="34" charset="0"/>
              </a:rPr>
              <a:t>:</a:t>
            </a:r>
            <a:endParaRPr lang="en-IL" sz="1400" u="sng" dirty="0">
              <a:solidFill>
                <a:schemeClr val="bg1"/>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527485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7CD7E0DD-67F4-4D7C-BA7D-579E709EFF4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9000"/>
                    </a14:imgEffect>
                  </a14:imgLayer>
                </a14:imgProps>
              </a:ext>
            </a:extLst>
          </a:blip>
          <a:stretch>
            <a:fillRect/>
          </a:stretch>
        </p:blipFill>
        <p:spPr>
          <a:xfrm>
            <a:off x="0" y="0"/>
            <a:ext cx="12192000" cy="6857999"/>
          </a:xfrm>
          <a:prstGeom prst="rect">
            <a:avLst/>
          </a:prstGeom>
        </p:spPr>
      </p:pic>
      <p:sp>
        <p:nvSpPr>
          <p:cNvPr id="4" name="כותרת 1">
            <a:extLst>
              <a:ext uri="{FF2B5EF4-FFF2-40B4-BE49-F238E27FC236}">
                <a16:creationId xmlns:a16="http://schemas.microsoft.com/office/drawing/2014/main" id="{A0F7E32E-DF28-424B-9C34-C7CEA5FFFA95}"/>
              </a:ext>
            </a:extLst>
          </p:cNvPr>
          <p:cNvSpPr txBox="1">
            <a:spLocks/>
          </p:cNvSpPr>
          <p:nvPr/>
        </p:nvSpPr>
        <p:spPr>
          <a:xfrm>
            <a:off x="2828324" y="0"/>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b="1" i="0" u="sng" dirty="0">
                <a:solidFill>
                  <a:schemeClr val="bg1"/>
                </a:solidFill>
                <a:effectLst/>
                <a:latin typeface="-apple-system"/>
              </a:rPr>
              <a:t>Machine Learning</a:t>
            </a:r>
          </a:p>
        </p:txBody>
      </p:sp>
      <p:sp>
        <p:nvSpPr>
          <p:cNvPr id="6" name="תיבת טקסט 5">
            <a:extLst>
              <a:ext uri="{FF2B5EF4-FFF2-40B4-BE49-F238E27FC236}">
                <a16:creationId xmlns:a16="http://schemas.microsoft.com/office/drawing/2014/main" id="{9D712645-8604-4359-A70C-21185492CE77}"/>
              </a:ext>
            </a:extLst>
          </p:cNvPr>
          <p:cNvSpPr txBox="1"/>
          <p:nvPr/>
        </p:nvSpPr>
        <p:spPr>
          <a:xfrm>
            <a:off x="0" y="1123437"/>
            <a:ext cx="12050162" cy="923330"/>
          </a:xfrm>
          <a:prstGeom prst="rect">
            <a:avLst/>
          </a:prstGeom>
          <a:noFill/>
        </p:spPr>
        <p:txBody>
          <a:bodyPr wrap="square">
            <a:spAutoFit/>
          </a:bodyPr>
          <a:lstStyle/>
          <a:p>
            <a:pPr algn="l" rtl="0">
              <a:spcBef>
                <a:spcPts val="0"/>
              </a:spcBef>
              <a:spcAft>
                <a:spcPts val="0"/>
              </a:spcAft>
            </a:pPr>
            <a:r>
              <a:rPr lang="en-US" b="1" dirty="0">
                <a:solidFill>
                  <a:schemeClr val="bg1"/>
                </a:solidFill>
                <a:effectLst/>
              </a:rPr>
              <a:t>The relation between attack target and Attack source</a:t>
            </a:r>
            <a:endParaRPr lang="en-US" dirty="0">
              <a:solidFill>
                <a:schemeClr val="bg1"/>
              </a:solidFill>
              <a:effectLst/>
            </a:endParaRPr>
          </a:p>
          <a:p>
            <a:pPr algn="l" rtl="0">
              <a:spcBef>
                <a:spcPts val="0"/>
              </a:spcBef>
              <a:spcAft>
                <a:spcPts val="0"/>
              </a:spcAft>
            </a:pPr>
            <a:r>
              <a:rPr lang="en-US" dirty="0">
                <a:solidFill>
                  <a:schemeClr val="bg1"/>
                </a:solidFill>
                <a:effectLst/>
              </a:rPr>
              <a:t>Now the opposite we take the target as input to predict the source. The model accuracy achieved less than 23%. Thus, knowing the target doesn't mean necessary to know the target but the opposite is more possible like we observe in 1)</a:t>
            </a:r>
          </a:p>
        </p:txBody>
      </p:sp>
      <p:sp>
        <p:nvSpPr>
          <p:cNvPr id="8" name="תיבת טקסט 7">
            <a:extLst>
              <a:ext uri="{FF2B5EF4-FFF2-40B4-BE49-F238E27FC236}">
                <a16:creationId xmlns:a16="http://schemas.microsoft.com/office/drawing/2014/main" id="{42670916-7BB0-44D2-9EDB-1A54C68C9714}"/>
              </a:ext>
            </a:extLst>
          </p:cNvPr>
          <p:cNvSpPr txBox="1"/>
          <p:nvPr/>
        </p:nvSpPr>
        <p:spPr>
          <a:xfrm>
            <a:off x="2450304" y="754105"/>
            <a:ext cx="8824771" cy="369332"/>
          </a:xfrm>
          <a:prstGeom prst="rect">
            <a:avLst/>
          </a:prstGeom>
          <a:noFill/>
        </p:spPr>
        <p:txBody>
          <a:bodyPr wrap="square">
            <a:spAutoFit/>
          </a:bodyPr>
          <a:lstStyle/>
          <a:p>
            <a:pPr algn="l" rtl="0">
              <a:spcBef>
                <a:spcPts val="0"/>
              </a:spcBef>
              <a:spcAft>
                <a:spcPts val="0"/>
              </a:spcAft>
            </a:pPr>
            <a:r>
              <a:rPr lang="en-US" sz="1800" b="1" dirty="0">
                <a:solidFill>
                  <a:schemeClr val="bg1"/>
                </a:solidFill>
                <a:effectLst/>
              </a:rPr>
              <a:t>3.predict the next Source attack, based on the 'Attack_Target' column</a:t>
            </a:r>
          </a:p>
        </p:txBody>
      </p:sp>
      <p:sp>
        <p:nvSpPr>
          <p:cNvPr id="11" name="תיבת טקסט 10">
            <a:extLst>
              <a:ext uri="{FF2B5EF4-FFF2-40B4-BE49-F238E27FC236}">
                <a16:creationId xmlns:a16="http://schemas.microsoft.com/office/drawing/2014/main" id="{4A86A1CF-4739-4DE1-826D-A029E58B2B04}"/>
              </a:ext>
            </a:extLst>
          </p:cNvPr>
          <p:cNvSpPr txBox="1"/>
          <p:nvPr/>
        </p:nvSpPr>
        <p:spPr>
          <a:xfrm>
            <a:off x="6331600" y="2631082"/>
            <a:ext cx="4031600" cy="383823"/>
          </a:xfrm>
          <a:prstGeom prst="rect">
            <a:avLst/>
          </a:prstGeom>
          <a:noFill/>
        </p:spPr>
        <p:txBody>
          <a:bodyPr wrap="square">
            <a:spAutoFit/>
          </a:bodyPr>
          <a:lstStyle/>
          <a:p>
            <a:pPr algn="l" rtl="0">
              <a:lnSpc>
                <a:spcPct val="115000"/>
              </a:lnSpc>
            </a:pPr>
            <a:r>
              <a:rPr lang="fr-FR" sz="1800" b="1" u="sng" dirty="0">
                <a:solidFill>
                  <a:schemeClr val="bg1"/>
                </a:solidFill>
                <a:effectLst/>
                <a:latin typeface="Arial" panose="020B0604020202020204" pitchFamily="34" charset="0"/>
                <a:ea typeface="Arial" panose="020B0604020202020204" pitchFamily="34" charset="0"/>
              </a:rPr>
              <a:t>Example, for the </a:t>
            </a:r>
            <a:r>
              <a:rPr lang="fr-FR" b="1" u="sng" dirty="0" err="1">
                <a:solidFill>
                  <a:schemeClr val="bg1"/>
                </a:solidFill>
                <a:latin typeface="Arial" panose="020B0604020202020204" pitchFamily="34" charset="0"/>
                <a:ea typeface="Arial" panose="020B0604020202020204" pitchFamily="34" charset="0"/>
              </a:rPr>
              <a:t>Unkwon</a:t>
            </a:r>
            <a:r>
              <a:rPr lang="fr-FR" sz="1800" b="1" u="sng" dirty="0">
                <a:solidFill>
                  <a:schemeClr val="bg1"/>
                </a:solidFill>
                <a:effectLst/>
                <a:latin typeface="Arial" panose="020B0604020202020204" pitchFamily="34" charset="0"/>
                <a:ea typeface="Arial" panose="020B0604020202020204" pitchFamily="34" charset="0"/>
              </a:rPr>
              <a:t>:</a:t>
            </a:r>
            <a:endParaRPr lang="en-IL" sz="1400" u="sng" dirty="0">
              <a:solidFill>
                <a:schemeClr val="bg1"/>
              </a:solidFill>
              <a:effectLst/>
              <a:latin typeface="Arial" panose="020B0604020202020204" pitchFamily="34" charset="0"/>
              <a:ea typeface="Arial" panose="020B0604020202020204" pitchFamily="34" charset="0"/>
            </a:endParaRPr>
          </a:p>
        </p:txBody>
      </p:sp>
      <p:pic>
        <p:nvPicPr>
          <p:cNvPr id="5" name="תמונה 4">
            <a:extLst>
              <a:ext uri="{FF2B5EF4-FFF2-40B4-BE49-F238E27FC236}">
                <a16:creationId xmlns:a16="http://schemas.microsoft.com/office/drawing/2014/main" id="{6C246353-6E40-42EC-8A12-309B058CB678}"/>
              </a:ext>
            </a:extLst>
          </p:cNvPr>
          <p:cNvPicPr>
            <a:picLocks noChangeAspect="1"/>
          </p:cNvPicPr>
          <p:nvPr/>
        </p:nvPicPr>
        <p:blipFill>
          <a:blip r:embed="rId4"/>
          <a:stretch>
            <a:fillRect/>
          </a:stretch>
        </p:blipFill>
        <p:spPr>
          <a:xfrm>
            <a:off x="209550" y="2194535"/>
            <a:ext cx="5981700" cy="4112419"/>
          </a:xfrm>
          <a:prstGeom prst="rect">
            <a:avLst/>
          </a:prstGeom>
        </p:spPr>
      </p:pic>
      <p:pic>
        <p:nvPicPr>
          <p:cNvPr id="10" name="תמונה 9">
            <a:extLst>
              <a:ext uri="{FF2B5EF4-FFF2-40B4-BE49-F238E27FC236}">
                <a16:creationId xmlns:a16="http://schemas.microsoft.com/office/drawing/2014/main" id="{B47AD5EF-14EF-4F72-86DE-30960D2FB9A1}"/>
              </a:ext>
            </a:extLst>
          </p:cNvPr>
          <p:cNvPicPr>
            <a:picLocks noChangeAspect="1"/>
          </p:cNvPicPr>
          <p:nvPr/>
        </p:nvPicPr>
        <p:blipFill>
          <a:blip r:embed="rId5"/>
          <a:stretch>
            <a:fillRect/>
          </a:stretch>
        </p:blipFill>
        <p:spPr>
          <a:xfrm>
            <a:off x="6331600" y="3533533"/>
            <a:ext cx="4648200" cy="619125"/>
          </a:xfrm>
          <a:prstGeom prst="rect">
            <a:avLst/>
          </a:prstGeom>
        </p:spPr>
      </p:pic>
    </p:spTree>
    <p:extLst>
      <p:ext uri="{BB962C8B-B14F-4D97-AF65-F5344CB8AC3E}">
        <p14:creationId xmlns:p14="http://schemas.microsoft.com/office/powerpoint/2010/main" val="619553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61F2C7C5-2323-4B54-8F5E-4B62590AA8E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9000"/>
                    </a14:imgEffect>
                  </a14:imgLayer>
                </a14:imgProps>
              </a:ext>
            </a:extLst>
          </a:blip>
          <a:stretch>
            <a:fillRect/>
          </a:stretch>
        </p:blipFill>
        <p:spPr>
          <a:xfrm>
            <a:off x="0" y="0"/>
            <a:ext cx="12192000" cy="6857999"/>
          </a:xfrm>
          <a:prstGeom prst="rect">
            <a:avLst/>
          </a:prstGeom>
        </p:spPr>
      </p:pic>
      <p:sp>
        <p:nvSpPr>
          <p:cNvPr id="4" name="כותרת 1">
            <a:extLst>
              <a:ext uri="{FF2B5EF4-FFF2-40B4-BE49-F238E27FC236}">
                <a16:creationId xmlns:a16="http://schemas.microsoft.com/office/drawing/2014/main" id="{A0F7E32E-DF28-424B-9C34-C7CEA5FFFA95}"/>
              </a:ext>
            </a:extLst>
          </p:cNvPr>
          <p:cNvSpPr txBox="1">
            <a:spLocks/>
          </p:cNvSpPr>
          <p:nvPr/>
        </p:nvSpPr>
        <p:spPr>
          <a:xfrm>
            <a:off x="2828324" y="0"/>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b="1" i="0" u="sng" dirty="0">
                <a:solidFill>
                  <a:schemeClr val="bg1"/>
                </a:solidFill>
                <a:effectLst/>
                <a:latin typeface="-apple-system"/>
              </a:rPr>
              <a:t>Machine Learning</a:t>
            </a:r>
          </a:p>
        </p:txBody>
      </p:sp>
      <p:sp>
        <p:nvSpPr>
          <p:cNvPr id="6" name="תיבת טקסט 5">
            <a:extLst>
              <a:ext uri="{FF2B5EF4-FFF2-40B4-BE49-F238E27FC236}">
                <a16:creationId xmlns:a16="http://schemas.microsoft.com/office/drawing/2014/main" id="{9D712645-8604-4359-A70C-21185492CE77}"/>
              </a:ext>
            </a:extLst>
          </p:cNvPr>
          <p:cNvSpPr txBox="1"/>
          <p:nvPr/>
        </p:nvSpPr>
        <p:spPr>
          <a:xfrm>
            <a:off x="0" y="1123437"/>
            <a:ext cx="12050162" cy="646331"/>
          </a:xfrm>
          <a:prstGeom prst="rect">
            <a:avLst/>
          </a:prstGeom>
          <a:noFill/>
        </p:spPr>
        <p:txBody>
          <a:bodyPr wrap="square">
            <a:spAutoFit/>
          </a:bodyPr>
          <a:lstStyle/>
          <a:p>
            <a:pPr algn="l" rtl="0">
              <a:spcBef>
                <a:spcPts val="0"/>
              </a:spcBef>
              <a:spcAft>
                <a:spcPts val="0"/>
              </a:spcAft>
            </a:pPr>
            <a:r>
              <a:rPr lang="en-US" b="1" dirty="0">
                <a:solidFill>
                  <a:schemeClr val="bg1"/>
                </a:solidFill>
                <a:effectLst/>
              </a:rPr>
              <a:t>The relation between Attack Target and Attack_Source, Attack type</a:t>
            </a:r>
            <a:endParaRPr lang="en-US" dirty="0">
              <a:solidFill>
                <a:schemeClr val="bg1"/>
              </a:solidFill>
              <a:effectLst/>
            </a:endParaRPr>
          </a:p>
          <a:p>
            <a:pPr algn="l" rtl="0">
              <a:spcBef>
                <a:spcPts val="0"/>
              </a:spcBef>
              <a:spcAft>
                <a:spcPts val="0"/>
              </a:spcAft>
            </a:pPr>
            <a:r>
              <a:rPr lang="en-US" dirty="0">
                <a:solidFill>
                  <a:schemeClr val="bg1"/>
                </a:solidFill>
                <a:effectLst/>
              </a:rPr>
              <a:t>In 3 , we saw that the attack target can’t predict the attack source, now by adding the type the accuracy is still very low 24%.</a:t>
            </a:r>
          </a:p>
        </p:txBody>
      </p:sp>
      <p:sp>
        <p:nvSpPr>
          <p:cNvPr id="8" name="תיבת טקסט 7">
            <a:extLst>
              <a:ext uri="{FF2B5EF4-FFF2-40B4-BE49-F238E27FC236}">
                <a16:creationId xmlns:a16="http://schemas.microsoft.com/office/drawing/2014/main" id="{42670916-7BB0-44D2-9EDB-1A54C68C9714}"/>
              </a:ext>
            </a:extLst>
          </p:cNvPr>
          <p:cNvSpPr txBox="1"/>
          <p:nvPr/>
        </p:nvSpPr>
        <p:spPr>
          <a:xfrm>
            <a:off x="2155029" y="754105"/>
            <a:ext cx="8824771" cy="369332"/>
          </a:xfrm>
          <a:prstGeom prst="rect">
            <a:avLst/>
          </a:prstGeom>
          <a:noFill/>
        </p:spPr>
        <p:txBody>
          <a:bodyPr wrap="square">
            <a:spAutoFit/>
          </a:bodyPr>
          <a:lstStyle/>
          <a:p>
            <a:pPr algn="l" rtl="0">
              <a:spcBef>
                <a:spcPts val="0"/>
              </a:spcBef>
              <a:spcAft>
                <a:spcPts val="0"/>
              </a:spcAft>
            </a:pPr>
            <a:r>
              <a:rPr lang="en-US" sz="1800" b="1" dirty="0">
                <a:solidFill>
                  <a:schemeClr val="bg1"/>
                </a:solidFill>
                <a:effectLst/>
              </a:rPr>
              <a:t>4.predict the next Source attack, based on the 'Attack_Target' and '</a:t>
            </a:r>
            <a:r>
              <a:rPr lang="en-US" sz="1800" b="1" dirty="0" err="1">
                <a:solidFill>
                  <a:schemeClr val="bg1"/>
                </a:solidFill>
                <a:effectLst/>
              </a:rPr>
              <a:t>Attack_Type</a:t>
            </a:r>
            <a:r>
              <a:rPr lang="en-US" sz="1800" b="1" dirty="0">
                <a:solidFill>
                  <a:schemeClr val="bg1"/>
                </a:solidFill>
                <a:effectLst/>
              </a:rPr>
              <a:t>' column</a:t>
            </a:r>
          </a:p>
        </p:txBody>
      </p:sp>
      <p:sp>
        <p:nvSpPr>
          <p:cNvPr id="11" name="תיבת טקסט 10">
            <a:extLst>
              <a:ext uri="{FF2B5EF4-FFF2-40B4-BE49-F238E27FC236}">
                <a16:creationId xmlns:a16="http://schemas.microsoft.com/office/drawing/2014/main" id="{4A86A1CF-4739-4DE1-826D-A029E58B2B04}"/>
              </a:ext>
            </a:extLst>
          </p:cNvPr>
          <p:cNvSpPr txBox="1"/>
          <p:nvPr/>
        </p:nvSpPr>
        <p:spPr>
          <a:xfrm>
            <a:off x="5572235" y="2764432"/>
            <a:ext cx="6095999" cy="383823"/>
          </a:xfrm>
          <a:prstGeom prst="rect">
            <a:avLst/>
          </a:prstGeom>
          <a:noFill/>
        </p:spPr>
        <p:txBody>
          <a:bodyPr wrap="square">
            <a:spAutoFit/>
          </a:bodyPr>
          <a:lstStyle/>
          <a:p>
            <a:pPr algn="l" rtl="0">
              <a:lnSpc>
                <a:spcPct val="115000"/>
              </a:lnSpc>
            </a:pPr>
            <a:r>
              <a:rPr lang="fr-FR" sz="1800" b="1" u="sng" dirty="0">
                <a:solidFill>
                  <a:schemeClr val="bg1"/>
                </a:solidFill>
                <a:effectLst/>
                <a:latin typeface="Arial" panose="020B0604020202020204" pitchFamily="34" charset="0"/>
                <a:ea typeface="Arial" panose="020B0604020202020204" pitchFamily="34" charset="0"/>
              </a:rPr>
              <a:t>Example, for the </a:t>
            </a:r>
            <a:r>
              <a:rPr lang="fr-FR" b="1" u="sng" dirty="0" err="1">
                <a:solidFill>
                  <a:schemeClr val="bg1"/>
                </a:solidFill>
                <a:latin typeface="Arial" panose="020B0604020202020204" pitchFamily="34" charset="0"/>
                <a:ea typeface="Arial" panose="020B0604020202020204" pitchFamily="34" charset="0"/>
              </a:rPr>
              <a:t>Unkwon</a:t>
            </a:r>
            <a:r>
              <a:rPr lang="fr-FR" b="1" u="sng" dirty="0">
                <a:solidFill>
                  <a:schemeClr val="bg1"/>
                </a:solidFill>
                <a:latin typeface="Arial" panose="020B0604020202020204" pitchFamily="34" charset="0"/>
                <a:ea typeface="Arial" panose="020B0604020202020204" pitchFamily="34" charset="0"/>
              </a:rPr>
              <a:t> and </a:t>
            </a:r>
            <a:r>
              <a:rPr lang="fr-FR" b="1" u="sng" dirty="0" err="1">
                <a:solidFill>
                  <a:schemeClr val="bg1"/>
                </a:solidFill>
                <a:latin typeface="Arial" panose="020B0604020202020204" pitchFamily="34" charset="0"/>
                <a:ea typeface="Arial" panose="020B0604020202020204" pitchFamily="34" charset="0"/>
              </a:rPr>
              <a:t>attack</a:t>
            </a:r>
            <a:r>
              <a:rPr lang="fr-FR" b="1" u="sng" dirty="0">
                <a:solidFill>
                  <a:schemeClr val="bg1"/>
                </a:solidFill>
                <a:latin typeface="Arial" panose="020B0604020202020204" pitchFamily="34" charset="0"/>
                <a:ea typeface="Arial" panose="020B0604020202020204" pitchFamily="34" charset="0"/>
              </a:rPr>
              <a:t> type Malware</a:t>
            </a:r>
            <a:r>
              <a:rPr lang="fr-FR" sz="1800" b="1" u="sng" dirty="0">
                <a:solidFill>
                  <a:schemeClr val="bg1"/>
                </a:solidFill>
                <a:effectLst/>
                <a:latin typeface="Arial" panose="020B0604020202020204" pitchFamily="34" charset="0"/>
                <a:ea typeface="Arial" panose="020B0604020202020204" pitchFamily="34" charset="0"/>
              </a:rPr>
              <a:t>:</a:t>
            </a:r>
            <a:endParaRPr lang="en-IL" sz="1400" u="sng" dirty="0">
              <a:solidFill>
                <a:schemeClr val="bg1"/>
              </a:solidFill>
              <a:effectLst/>
              <a:latin typeface="Arial" panose="020B0604020202020204" pitchFamily="34" charset="0"/>
              <a:ea typeface="Arial" panose="020B0604020202020204" pitchFamily="34" charset="0"/>
            </a:endParaRPr>
          </a:p>
        </p:txBody>
      </p:sp>
      <p:pic>
        <p:nvPicPr>
          <p:cNvPr id="3" name="תמונה 2">
            <a:extLst>
              <a:ext uri="{FF2B5EF4-FFF2-40B4-BE49-F238E27FC236}">
                <a16:creationId xmlns:a16="http://schemas.microsoft.com/office/drawing/2014/main" id="{7CF4BE90-035F-4249-828B-FCA6F517C21D}"/>
              </a:ext>
            </a:extLst>
          </p:cNvPr>
          <p:cNvPicPr>
            <a:picLocks noChangeAspect="1"/>
          </p:cNvPicPr>
          <p:nvPr/>
        </p:nvPicPr>
        <p:blipFill>
          <a:blip r:embed="rId4"/>
          <a:stretch>
            <a:fillRect/>
          </a:stretch>
        </p:blipFill>
        <p:spPr>
          <a:xfrm>
            <a:off x="523765" y="2128596"/>
            <a:ext cx="4756676" cy="4048124"/>
          </a:xfrm>
          <a:prstGeom prst="rect">
            <a:avLst/>
          </a:prstGeom>
        </p:spPr>
      </p:pic>
      <p:pic>
        <p:nvPicPr>
          <p:cNvPr id="9" name="תמונה 8">
            <a:extLst>
              <a:ext uri="{FF2B5EF4-FFF2-40B4-BE49-F238E27FC236}">
                <a16:creationId xmlns:a16="http://schemas.microsoft.com/office/drawing/2014/main" id="{7750A174-37D7-453C-A0A1-B2BFACC1EA0C}"/>
              </a:ext>
            </a:extLst>
          </p:cNvPr>
          <p:cNvPicPr>
            <a:picLocks noChangeAspect="1"/>
          </p:cNvPicPr>
          <p:nvPr/>
        </p:nvPicPr>
        <p:blipFill>
          <a:blip r:embed="rId5"/>
          <a:stretch>
            <a:fillRect/>
          </a:stretch>
        </p:blipFill>
        <p:spPr>
          <a:xfrm>
            <a:off x="5572235" y="3257094"/>
            <a:ext cx="6096000" cy="619125"/>
          </a:xfrm>
          <a:prstGeom prst="rect">
            <a:avLst/>
          </a:prstGeom>
        </p:spPr>
      </p:pic>
    </p:spTree>
    <p:extLst>
      <p:ext uri="{BB962C8B-B14F-4D97-AF65-F5344CB8AC3E}">
        <p14:creationId xmlns:p14="http://schemas.microsoft.com/office/powerpoint/2010/main" val="3349747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1BCBF6EE-5E2D-43D9-A55E-28A5385456B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9000"/>
                    </a14:imgEffect>
                  </a14:imgLayer>
                </a14:imgProps>
              </a:ext>
            </a:extLst>
          </a:blip>
          <a:stretch>
            <a:fillRect/>
          </a:stretch>
        </p:blipFill>
        <p:spPr>
          <a:xfrm>
            <a:off x="0" y="0"/>
            <a:ext cx="12192000" cy="6857999"/>
          </a:xfrm>
          <a:prstGeom prst="rect">
            <a:avLst/>
          </a:prstGeom>
        </p:spPr>
      </p:pic>
      <p:sp>
        <p:nvSpPr>
          <p:cNvPr id="4" name="כותרת 1">
            <a:extLst>
              <a:ext uri="{FF2B5EF4-FFF2-40B4-BE49-F238E27FC236}">
                <a16:creationId xmlns:a16="http://schemas.microsoft.com/office/drawing/2014/main" id="{A0F7E32E-DF28-424B-9C34-C7CEA5FFFA95}"/>
              </a:ext>
            </a:extLst>
          </p:cNvPr>
          <p:cNvSpPr txBox="1">
            <a:spLocks/>
          </p:cNvSpPr>
          <p:nvPr/>
        </p:nvSpPr>
        <p:spPr>
          <a:xfrm>
            <a:off x="2828324" y="0"/>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b="1" i="0" u="sng" dirty="0">
                <a:solidFill>
                  <a:schemeClr val="bg1"/>
                </a:solidFill>
                <a:effectLst/>
                <a:latin typeface="-apple-system"/>
              </a:rPr>
              <a:t>Machine Learning</a:t>
            </a:r>
          </a:p>
        </p:txBody>
      </p:sp>
      <p:sp>
        <p:nvSpPr>
          <p:cNvPr id="6" name="תיבת טקסט 5">
            <a:extLst>
              <a:ext uri="{FF2B5EF4-FFF2-40B4-BE49-F238E27FC236}">
                <a16:creationId xmlns:a16="http://schemas.microsoft.com/office/drawing/2014/main" id="{9D712645-8604-4359-A70C-21185492CE77}"/>
              </a:ext>
            </a:extLst>
          </p:cNvPr>
          <p:cNvSpPr txBox="1"/>
          <p:nvPr/>
        </p:nvSpPr>
        <p:spPr>
          <a:xfrm>
            <a:off x="0" y="1123437"/>
            <a:ext cx="12050162" cy="923330"/>
          </a:xfrm>
          <a:prstGeom prst="rect">
            <a:avLst/>
          </a:prstGeom>
          <a:noFill/>
        </p:spPr>
        <p:txBody>
          <a:bodyPr wrap="square">
            <a:spAutoFit/>
          </a:bodyPr>
          <a:lstStyle/>
          <a:p>
            <a:pPr algn="l" rtl="0">
              <a:spcBef>
                <a:spcPts val="0"/>
              </a:spcBef>
              <a:spcAft>
                <a:spcPts val="0"/>
              </a:spcAft>
            </a:pPr>
            <a:r>
              <a:rPr lang="en-US" b="1" dirty="0">
                <a:solidFill>
                  <a:schemeClr val="bg1"/>
                </a:solidFill>
                <a:effectLst/>
              </a:rPr>
              <a:t> The relation between Attack type and (Attack Target/ Attack_Source)</a:t>
            </a:r>
            <a:endParaRPr lang="en-US" dirty="0">
              <a:solidFill>
                <a:schemeClr val="bg1"/>
              </a:solidFill>
              <a:effectLst/>
            </a:endParaRPr>
          </a:p>
          <a:p>
            <a:pPr algn="l" rtl="0">
              <a:spcBef>
                <a:spcPts val="0"/>
              </a:spcBef>
              <a:spcAft>
                <a:spcPts val="0"/>
              </a:spcAft>
            </a:pPr>
            <a:r>
              <a:rPr lang="en-US" dirty="0">
                <a:solidFill>
                  <a:schemeClr val="bg1"/>
                </a:solidFill>
                <a:effectLst/>
              </a:rPr>
              <a:t>Using the attack type, we try to predict the both attack source and target. From the accuracy which is 51%, we can see that there is a pattern between the attack type and attack target/source.</a:t>
            </a:r>
          </a:p>
        </p:txBody>
      </p:sp>
      <p:sp>
        <p:nvSpPr>
          <p:cNvPr id="8" name="תיבת טקסט 7">
            <a:extLst>
              <a:ext uri="{FF2B5EF4-FFF2-40B4-BE49-F238E27FC236}">
                <a16:creationId xmlns:a16="http://schemas.microsoft.com/office/drawing/2014/main" id="{42670916-7BB0-44D2-9EDB-1A54C68C9714}"/>
              </a:ext>
            </a:extLst>
          </p:cNvPr>
          <p:cNvSpPr txBox="1"/>
          <p:nvPr/>
        </p:nvSpPr>
        <p:spPr>
          <a:xfrm>
            <a:off x="1495425" y="754105"/>
            <a:ext cx="9484375" cy="369332"/>
          </a:xfrm>
          <a:prstGeom prst="rect">
            <a:avLst/>
          </a:prstGeom>
          <a:noFill/>
        </p:spPr>
        <p:txBody>
          <a:bodyPr wrap="square">
            <a:spAutoFit/>
          </a:bodyPr>
          <a:lstStyle/>
          <a:p>
            <a:pPr algn="l" rtl="0">
              <a:spcBef>
                <a:spcPts val="0"/>
              </a:spcBef>
              <a:spcAft>
                <a:spcPts val="0"/>
              </a:spcAft>
            </a:pPr>
            <a:r>
              <a:rPr lang="en-US" sz="1800" b="1" dirty="0">
                <a:solidFill>
                  <a:schemeClr val="bg1"/>
                </a:solidFill>
                <a:effectLst/>
              </a:rPr>
              <a:t>5.predict the next Source &amp; Target attack for each uniquely values from the '</a:t>
            </a:r>
            <a:r>
              <a:rPr lang="en-US" sz="1800" b="1" dirty="0" err="1">
                <a:solidFill>
                  <a:schemeClr val="bg1"/>
                </a:solidFill>
                <a:effectLst/>
              </a:rPr>
              <a:t>Attack_Type</a:t>
            </a:r>
            <a:r>
              <a:rPr lang="en-US" sz="1800" b="1" dirty="0">
                <a:solidFill>
                  <a:schemeClr val="bg1"/>
                </a:solidFill>
                <a:effectLst/>
              </a:rPr>
              <a:t>' column</a:t>
            </a:r>
          </a:p>
        </p:txBody>
      </p:sp>
      <p:sp>
        <p:nvSpPr>
          <p:cNvPr id="11" name="תיבת טקסט 10">
            <a:extLst>
              <a:ext uri="{FF2B5EF4-FFF2-40B4-BE49-F238E27FC236}">
                <a16:creationId xmlns:a16="http://schemas.microsoft.com/office/drawing/2014/main" id="{4A86A1CF-4739-4DE1-826D-A029E58B2B04}"/>
              </a:ext>
            </a:extLst>
          </p:cNvPr>
          <p:cNvSpPr txBox="1"/>
          <p:nvPr/>
        </p:nvSpPr>
        <p:spPr>
          <a:xfrm>
            <a:off x="6400431" y="2125037"/>
            <a:ext cx="3753220" cy="383823"/>
          </a:xfrm>
          <a:prstGeom prst="rect">
            <a:avLst/>
          </a:prstGeom>
          <a:noFill/>
        </p:spPr>
        <p:txBody>
          <a:bodyPr wrap="square">
            <a:spAutoFit/>
          </a:bodyPr>
          <a:lstStyle/>
          <a:p>
            <a:pPr algn="l" rtl="0">
              <a:lnSpc>
                <a:spcPct val="115000"/>
              </a:lnSpc>
            </a:pPr>
            <a:r>
              <a:rPr lang="en-US" sz="1800" b="1" u="sng" dirty="0">
                <a:solidFill>
                  <a:schemeClr val="bg1"/>
                </a:solidFill>
                <a:effectLst/>
                <a:latin typeface="Arial" panose="020B0604020202020204" pitchFamily="34" charset="0"/>
                <a:ea typeface="Arial" panose="020B0604020202020204" pitchFamily="34" charset="0"/>
              </a:rPr>
              <a:t>For each unique attack type:</a:t>
            </a:r>
            <a:endParaRPr lang="en-IL" sz="1400" u="sng" dirty="0">
              <a:solidFill>
                <a:schemeClr val="bg1"/>
              </a:solidFill>
              <a:effectLst/>
              <a:latin typeface="Arial" panose="020B0604020202020204" pitchFamily="34" charset="0"/>
              <a:ea typeface="Arial" panose="020B0604020202020204" pitchFamily="34" charset="0"/>
            </a:endParaRPr>
          </a:p>
        </p:txBody>
      </p:sp>
      <p:pic>
        <p:nvPicPr>
          <p:cNvPr id="5" name="תמונה 4">
            <a:extLst>
              <a:ext uri="{FF2B5EF4-FFF2-40B4-BE49-F238E27FC236}">
                <a16:creationId xmlns:a16="http://schemas.microsoft.com/office/drawing/2014/main" id="{AFF0618B-A0A9-4A6B-AB06-5BF48487E2F3}"/>
              </a:ext>
            </a:extLst>
          </p:cNvPr>
          <p:cNvPicPr>
            <a:picLocks noChangeAspect="1"/>
          </p:cNvPicPr>
          <p:nvPr/>
        </p:nvPicPr>
        <p:blipFill>
          <a:blip r:embed="rId4"/>
          <a:stretch>
            <a:fillRect/>
          </a:stretch>
        </p:blipFill>
        <p:spPr>
          <a:xfrm>
            <a:off x="6498340" y="2508860"/>
            <a:ext cx="5267325" cy="4242369"/>
          </a:xfrm>
          <a:prstGeom prst="rect">
            <a:avLst/>
          </a:prstGeom>
        </p:spPr>
      </p:pic>
      <p:pic>
        <p:nvPicPr>
          <p:cNvPr id="10" name="תמונה 9">
            <a:extLst>
              <a:ext uri="{FF2B5EF4-FFF2-40B4-BE49-F238E27FC236}">
                <a16:creationId xmlns:a16="http://schemas.microsoft.com/office/drawing/2014/main" id="{3A4390B5-AA69-4804-8577-B1E5C1B68984}"/>
              </a:ext>
            </a:extLst>
          </p:cNvPr>
          <p:cNvPicPr>
            <a:picLocks noChangeAspect="1"/>
          </p:cNvPicPr>
          <p:nvPr/>
        </p:nvPicPr>
        <p:blipFill>
          <a:blip r:embed="rId5"/>
          <a:stretch>
            <a:fillRect/>
          </a:stretch>
        </p:blipFill>
        <p:spPr>
          <a:xfrm>
            <a:off x="238496" y="2508860"/>
            <a:ext cx="5455166" cy="4242368"/>
          </a:xfrm>
          <a:prstGeom prst="rect">
            <a:avLst/>
          </a:prstGeom>
        </p:spPr>
      </p:pic>
    </p:spTree>
    <p:extLst>
      <p:ext uri="{BB962C8B-B14F-4D97-AF65-F5344CB8AC3E}">
        <p14:creationId xmlns:p14="http://schemas.microsoft.com/office/powerpoint/2010/main" val="271537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1048A758-ACB4-4F7A-94E1-EBD2161E386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91000"/>
                    </a14:imgEffect>
                  </a14:imgLayer>
                </a14:imgProps>
              </a:ext>
            </a:extLst>
          </a:blip>
          <a:stretch>
            <a:fillRect/>
          </a:stretch>
        </p:blipFill>
        <p:spPr>
          <a:xfrm>
            <a:off x="1" y="0"/>
            <a:ext cx="12192000" cy="6858000"/>
          </a:xfrm>
          <a:prstGeom prst="rect">
            <a:avLst/>
          </a:prstGeom>
        </p:spPr>
      </p:pic>
      <p:sp>
        <p:nvSpPr>
          <p:cNvPr id="5" name="כותרת 1">
            <a:extLst>
              <a:ext uri="{FF2B5EF4-FFF2-40B4-BE49-F238E27FC236}">
                <a16:creationId xmlns:a16="http://schemas.microsoft.com/office/drawing/2014/main" id="{F9462021-4EF9-41D5-B37A-302242C3B12D}"/>
              </a:ext>
            </a:extLst>
          </p:cNvPr>
          <p:cNvSpPr txBox="1">
            <a:spLocks/>
          </p:cNvSpPr>
          <p:nvPr/>
        </p:nvSpPr>
        <p:spPr>
          <a:xfrm>
            <a:off x="3786267" y="522514"/>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pPr algn="l"/>
            <a:r>
              <a:rPr lang="en-US" i="0" dirty="0">
                <a:solidFill>
                  <a:schemeClr val="bg1"/>
                </a:solidFill>
                <a:effectLst/>
                <a:latin typeface="-apple-system"/>
              </a:rPr>
              <a:t>How to improve the project ?</a:t>
            </a:r>
          </a:p>
        </p:txBody>
      </p:sp>
      <p:sp>
        <p:nvSpPr>
          <p:cNvPr id="7" name="תיבת טקסט 6">
            <a:extLst>
              <a:ext uri="{FF2B5EF4-FFF2-40B4-BE49-F238E27FC236}">
                <a16:creationId xmlns:a16="http://schemas.microsoft.com/office/drawing/2014/main" id="{6C782099-103E-4951-9BBF-9546CDD46E01}"/>
              </a:ext>
            </a:extLst>
          </p:cNvPr>
          <p:cNvSpPr txBox="1"/>
          <p:nvPr/>
        </p:nvSpPr>
        <p:spPr>
          <a:xfrm>
            <a:off x="0" y="1623537"/>
            <a:ext cx="11865427" cy="3416320"/>
          </a:xfrm>
          <a:prstGeom prst="rect">
            <a:avLst/>
          </a:prstGeom>
          <a:noFill/>
        </p:spPr>
        <p:txBody>
          <a:bodyPr wrap="square">
            <a:spAutoFit/>
          </a:bodyPr>
          <a:lstStyle/>
          <a:p>
            <a:pPr algn="l" rtl="0">
              <a:spcBef>
                <a:spcPts val="0"/>
              </a:spcBef>
              <a:spcAft>
                <a:spcPts val="0"/>
              </a:spcAft>
              <a:buFont typeface="Arial" panose="020B0604020202020204" pitchFamily="34" charset="0"/>
              <a:buChar char="•"/>
            </a:pPr>
            <a:r>
              <a:rPr lang="en-US" sz="2400" b="1" dirty="0">
                <a:solidFill>
                  <a:schemeClr val="bg1"/>
                </a:solidFill>
                <a:effectLst/>
              </a:rPr>
              <a:t>Collect more data, with a wider date range.</a:t>
            </a:r>
          </a:p>
          <a:p>
            <a:pPr algn="l" rtl="0">
              <a:spcBef>
                <a:spcPts val="0"/>
              </a:spcBef>
              <a:spcAft>
                <a:spcPts val="0"/>
              </a:spcAft>
            </a:pPr>
            <a:endParaRPr lang="en-US" sz="2400" b="1" dirty="0">
              <a:solidFill>
                <a:schemeClr val="bg1"/>
              </a:solidFill>
              <a:effectLst/>
            </a:endParaRPr>
          </a:p>
          <a:p>
            <a:pPr algn="l" rtl="0">
              <a:spcBef>
                <a:spcPts val="0"/>
              </a:spcBef>
              <a:spcAft>
                <a:spcPts val="0"/>
              </a:spcAft>
              <a:buFont typeface="Arial" panose="020B0604020202020204" pitchFamily="34" charset="0"/>
              <a:buChar char="•"/>
            </a:pPr>
            <a:r>
              <a:rPr lang="en-US" sz="2400" b="1" dirty="0">
                <a:solidFill>
                  <a:schemeClr val="bg1"/>
                </a:solidFill>
                <a:effectLst/>
              </a:rPr>
              <a:t>Save data with real DB, like SQL.</a:t>
            </a:r>
          </a:p>
          <a:p>
            <a:pPr algn="l" rtl="0">
              <a:spcBef>
                <a:spcPts val="0"/>
              </a:spcBef>
              <a:spcAft>
                <a:spcPts val="0"/>
              </a:spcAft>
            </a:pPr>
            <a:endParaRPr lang="en-US" sz="2400" b="1" dirty="0">
              <a:solidFill>
                <a:schemeClr val="bg1"/>
              </a:solidFill>
              <a:effectLst/>
            </a:endParaRPr>
          </a:p>
          <a:p>
            <a:pPr algn="l" rtl="0">
              <a:spcBef>
                <a:spcPts val="0"/>
              </a:spcBef>
              <a:spcAft>
                <a:spcPts val="0"/>
              </a:spcAft>
              <a:buFont typeface="Arial" panose="020B0604020202020204" pitchFamily="34" charset="0"/>
              <a:buChar char="•"/>
            </a:pPr>
            <a:r>
              <a:rPr lang="en-US" sz="2400" b="1" dirty="0">
                <a:solidFill>
                  <a:schemeClr val="bg1"/>
                </a:solidFill>
                <a:effectLst/>
              </a:rPr>
              <a:t>Upgrade/Change the machine learning model, maybe there is a better model.</a:t>
            </a:r>
          </a:p>
          <a:p>
            <a:pPr algn="l" rtl="0">
              <a:spcBef>
                <a:spcPts val="0"/>
              </a:spcBef>
              <a:spcAft>
                <a:spcPts val="0"/>
              </a:spcAft>
            </a:pPr>
            <a:endParaRPr lang="en-US" sz="2400" b="1" dirty="0">
              <a:solidFill>
                <a:schemeClr val="bg1"/>
              </a:solidFill>
              <a:effectLst/>
            </a:endParaRPr>
          </a:p>
          <a:p>
            <a:pPr algn="l" rtl="0">
              <a:spcBef>
                <a:spcPts val="0"/>
              </a:spcBef>
              <a:spcAft>
                <a:spcPts val="0"/>
              </a:spcAft>
              <a:buFont typeface="Arial" panose="020B0604020202020204" pitchFamily="34" charset="0"/>
              <a:buChar char="•"/>
            </a:pPr>
            <a:r>
              <a:rPr lang="en-US" sz="2400" b="1" dirty="0">
                <a:solidFill>
                  <a:schemeClr val="bg1"/>
                </a:solidFill>
                <a:effectLst/>
              </a:rPr>
              <a:t>Handle with unknown values.</a:t>
            </a:r>
          </a:p>
          <a:p>
            <a:pPr algn="l" rtl="0">
              <a:spcBef>
                <a:spcPts val="0"/>
              </a:spcBef>
              <a:spcAft>
                <a:spcPts val="0"/>
              </a:spcAft>
              <a:buFont typeface="Arial" panose="020B0604020202020204" pitchFamily="34" charset="0"/>
              <a:buChar char="•"/>
            </a:pPr>
            <a:endParaRPr lang="en-US" sz="2400" b="1" dirty="0">
              <a:solidFill>
                <a:schemeClr val="bg1"/>
              </a:solidFill>
            </a:endParaRPr>
          </a:p>
          <a:p>
            <a:pPr algn="l" rtl="0">
              <a:spcBef>
                <a:spcPts val="0"/>
              </a:spcBef>
              <a:spcAft>
                <a:spcPts val="0"/>
              </a:spcAft>
              <a:buFont typeface="Arial" panose="020B0604020202020204" pitchFamily="34" charset="0"/>
              <a:buChar char="•"/>
            </a:pPr>
            <a:r>
              <a:rPr lang="en-US" sz="2400" b="1" dirty="0">
                <a:solidFill>
                  <a:schemeClr val="bg1"/>
                </a:solidFill>
                <a:effectLst/>
              </a:rPr>
              <a:t>Add more code map for the world map view</a:t>
            </a:r>
          </a:p>
        </p:txBody>
      </p:sp>
    </p:spTree>
    <p:extLst>
      <p:ext uri="{BB962C8B-B14F-4D97-AF65-F5344CB8AC3E}">
        <p14:creationId xmlns:p14="http://schemas.microsoft.com/office/powerpoint/2010/main" val="1468977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w many UK business can defend a cyber attack? - Information Age">
            <a:extLst>
              <a:ext uri="{FF2B5EF4-FFF2-40B4-BE49-F238E27FC236}">
                <a16:creationId xmlns:a16="http://schemas.microsoft.com/office/drawing/2014/main" id="{D4AB6023-6BE1-44BC-BD0F-3EA8E054201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1999" cy="6858493"/>
          </a:xfrm>
          <a:prstGeom prst="rect">
            <a:avLst/>
          </a:prstGeom>
          <a:pattFill prst="pct5">
            <a:fgClr>
              <a:schemeClr val="accent1"/>
            </a:fgClr>
            <a:bgClr>
              <a:schemeClr val="bg1"/>
            </a:bgClr>
          </a:pattFill>
          <a:effectLst>
            <a:outerShdw blurRad="1104900" dist="50800" dir="21540000" algn="ctr" rotWithShape="0">
              <a:srgbClr val="000000">
                <a:alpha val="68000"/>
              </a:srgbClr>
            </a:outerShdw>
          </a:effectLst>
        </p:spPr>
      </p:pic>
      <p:sp>
        <p:nvSpPr>
          <p:cNvPr id="2" name="כותרת 1">
            <a:extLst>
              <a:ext uri="{FF2B5EF4-FFF2-40B4-BE49-F238E27FC236}">
                <a16:creationId xmlns:a16="http://schemas.microsoft.com/office/drawing/2014/main" id="{A3D2B125-1AB0-433E-8CC7-E0E36F39CF39}"/>
              </a:ext>
            </a:extLst>
          </p:cNvPr>
          <p:cNvSpPr>
            <a:spLocks noGrp="1"/>
          </p:cNvSpPr>
          <p:nvPr>
            <p:ph type="title"/>
          </p:nvPr>
        </p:nvSpPr>
        <p:spPr>
          <a:xfrm>
            <a:off x="3905009" y="0"/>
            <a:ext cx="3733800" cy="1325563"/>
          </a:xfrm>
        </p:spPr>
        <p:txBody>
          <a:bodyPr/>
          <a:lstStyle/>
          <a:p>
            <a:pPr algn="l" rtl="0"/>
            <a:r>
              <a:rPr lang="en-US" sz="4400" b="1" dirty="0">
                <a:solidFill>
                  <a:schemeClr val="bg1"/>
                </a:solidFill>
              </a:rPr>
              <a:t>Obtaining Data</a:t>
            </a:r>
            <a:endParaRPr lang="en-IL" sz="4400" b="1" dirty="0">
              <a:solidFill>
                <a:schemeClr val="bg1"/>
              </a:solidFill>
            </a:endParaRPr>
          </a:p>
        </p:txBody>
      </p:sp>
      <p:sp>
        <p:nvSpPr>
          <p:cNvPr id="3" name="מציין מיקום תוכן 2">
            <a:extLst>
              <a:ext uri="{FF2B5EF4-FFF2-40B4-BE49-F238E27FC236}">
                <a16:creationId xmlns:a16="http://schemas.microsoft.com/office/drawing/2014/main" id="{0EDEE701-EE07-4523-9FFF-21D90651BE0E}"/>
              </a:ext>
            </a:extLst>
          </p:cNvPr>
          <p:cNvSpPr>
            <a:spLocks noGrp="1"/>
          </p:cNvSpPr>
          <p:nvPr>
            <p:ph idx="1"/>
          </p:nvPr>
        </p:nvSpPr>
        <p:spPr>
          <a:xfrm>
            <a:off x="317240" y="1344840"/>
            <a:ext cx="11775233" cy="4351338"/>
          </a:xfrm>
        </p:spPr>
        <p:txBody>
          <a:bodyPr/>
          <a:lstStyle/>
          <a:p>
            <a:pPr marL="0" indent="0" algn="l" rtl="0">
              <a:buNone/>
            </a:pPr>
            <a:r>
              <a:rPr lang="en-US" b="1" dirty="0">
                <a:solidFill>
                  <a:schemeClr val="bg1"/>
                </a:solidFill>
              </a:rPr>
              <a:t>Obtaining the data done by web crawling to four live threat website :</a:t>
            </a:r>
          </a:p>
          <a:p>
            <a:pPr marL="0" indent="0" algn="l" rtl="0">
              <a:buNone/>
            </a:pPr>
            <a:r>
              <a:rPr lang="en-US" b="1" dirty="0">
                <a:solidFill>
                  <a:schemeClr val="bg1"/>
                </a:solidFill>
                <a:hlinkClick r:id="rId4">
                  <a:extLst>
                    <a:ext uri="{A12FA001-AC4F-418D-AE19-62706E023703}">
                      <ahyp:hlinkClr xmlns:ahyp="http://schemas.microsoft.com/office/drawing/2018/hyperlinkcolor" val="tx"/>
                    </a:ext>
                  </a:extLst>
                </a:hlinkClick>
              </a:rPr>
              <a:t>https://threatmap.checkpoint.com/</a:t>
            </a:r>
            <a:endParaRPr lang="en-US" b="1" dirty="0">
              <a:solidFill>
                <a:schemeClr val="bg1"/>
              </a:solidFill>
            </a:endParaRPr>
          </a:p>
          <a:p>
            <a:pPr marL="0" indent="0" algn="l" rtl="0">
              <a:buNone/>
            </a:pPr>
            <a:r>
              <a:rPr lang="en-US" b="1" dirty="0">
                <a:solidFill>
                  <a:schemeClr val="bg1"/>
                </a:solidFill>
                <a:hlinkClick r:id="rId5">
                  <a:extLst>
                    <a:ext uri="{A12FA001-AC4F-418D-AE19-62706E023703}">
                      <ahyp:hlinkClr xmlns:ahyp="http://schemas.microsoft.com/office/drawing/2018/hyperlinkcolor" val="tx"/>
                    </a:ext>
                  </a:extLst>
                </a:hlinkClick>
              </a:rPr>
              <a:t>https://www.fireeye.com/cyber-map/threat-map.html</a:t>
            </a:r>
            <a:endParaRPr lang="en-US" b="1" dirty="0">
              <a:solidFill>
                <a:schemeClr val="bg1"/>
              </a:solidFill>
            </a:endParaRPr>
          </a:p>
          <a:p>
            <a:pPr marL="0" indent="0" algn="l" rtl="0">
              <a:buNone/>
            </a:pPr>
            <a:r>
              <a:rPr lang="en-US" b="1" dirty="0">
                <a:solidFill>
                  <a:schemeClr val="bg1"/>
                </a:solidFill>
                <a:hlinkClick r:id="rId6">
                  <a:extLst>
                    <a:ext uri="{A12FA001-AC4F-418D-AE19-62706E023703}">
                      <ahyp:hlinkClr xmlns:ahyp="http://schemas.microsoft.com/office/drawing/2018/hyperlinkcolor" val="tx"/>
                    </a:ext>
                  </a:extLst>
                </a:hlinkClick>
              </a:rPr>
              <a:t>https://threatmap.bitdefender.com/</a:t>
            </a:r>
            <a:endParaRPr lang="en-US" b="1" dirty="0">
              <a:solidFill>
                <a:schemeClr val="bg1"/>
              </a:solidFill>
            </a:endParaRPr>
          </a:p>
          <a:p>
            <a:pPr marL="0" indent="0" algn="l" rtl="0">
              <a:buNone/>
            </a:pPr>
            <a:r>
              <a:rPr lang="en-US" b="1" dirty="0">
                <a:solidFill>
                  <a:schemeClr val="bg1"/>
                </a:solidFill>
                <a:hlinkClick r:id="rId7">
                  <a:extLst>
                    <a:ext uri="{A12FA001-AC4F-418D-AE19-62706E023703}">
                      <ahyp:hlinkClr xmlns:ahyp="http://schemas.microsoft.com/office/drawing/2018/hyperlinkcolor" val="tx"/>
                    </a:ext>
                  </a:extLst>
                </a:hlinkClick>
              </a:rPr>
              <a:t>https://threatmap.fortiguard.com/</a:t>
            </a:r>
            <a:endParaRPr lang="en-US" b="1" dirty="0">
              <a:solidFill>
                <a:schemeClr val="bg1"/>
              </a:solidFill>
            </a:endParaRPr>
          </a:p>
          <a:p>
            <a:pPr marL="0" indent="0" algn="l" rtl="0">
              <a:buNone/>
            </a:pPr>
            <a:r>
              <a:rPr lang="en-US" b="1" dirty="0">
                <a:solidFill>
                  <a:schemeClr val="bg1"/>
                </a:solidFill>
              </a:rPr>
              <a:t>Each website display live attacks by the best company of cyber security defend</a:t>
            </a:r>
          </a:p>
        </p:txBody>
      </p:sp>
    </p:spTree>
    <p:extLst>
      <p:ext uri="{BB962C8B-B14F-4D97-AF65-F5344CB8AC3E}">
        <p14:creationId xmlns:p14="http://schemas.microsoft.com/office/powerpoint/2010/main" val="1818719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13" name="Picture 2" descr="How many UK business can defend a cyber attack? - Information Age">
            <a:extLst>
              <a:ext uri="{FF2B5EF4-FFF2-40B4-BE49-F238E27FC236}">
                <a16:creationId xmlns:a16="http://schemas.microsoft.com/office/drawing/2014/main" id="{644B7C89-D6B9-409B-9AE0-D6E61A1C06E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1123" cy="6858000"/>
          </a:xfrm>
          <a:prstGeom prst="rect">
            <a:avLst/>
          </a:prstGeom>
          <a:pattFill prst="pct5">
            <a:fgClr>
              <a:schemeClr val="accent1"/>
            </a:fgClr>
            <a:bgClr>
              <a:schemeClr val="bg1"/>
            </a:bgClr>
          </a:pattFill>
          <a:effectLst>
            <a:outerShdw blurRad="1104900" dist="50800" dir="21540000" algn="ctr" rotWithShape="0">
              <a:srgbClr val="000000">
                <a:alpha val="68000"/>
              </a:srgbClr>
            </a:outerShdw>
          </a:effectLst>
        </p:spPr>
      </p:pic>
      <p:sp>
        <p:nvSpPr>
          <p:cNvPr id="2" name="כותרת 1">
            <a:extLst>
              <a:ext uri="{FF2B5EF4-FFF2-40B4-BE49-F238E27FC236}">
                <a16:creationId xmlns:a16="http://schemas.microsoft.com/office/drawing/2014/main" id="{EE1D18D4-D7B6-4C17-93AC-AE22BC1F5F97}"/>
              </a:ext>
            </a:extLst>
          </p:cNvPr>
          <p:cNvSpPr>
            <a:spLocks noGrp="1"/>
          </p:cNvSpPr>
          <p:nvPr>
            <p:ph type="title"/>
          </p:nvPr>
        </p:nvSpPr>
        <p:spPr>
          <a:xfrm>
            <a:off x="75501" y="80052"/>
            <a:ext cx="2291787" cy="497711"/>
          </a:xfrm>
        </p:spPr>
        <p:txBody>
          <a:bodyPr>
            <a:normAutofit/>
          </a:bodyPr>
          <a:lstStyle/>
          <a:p>
            <a:pPr algn="l" rtl="0"/>
            <a:r>
              <a:rPr lang="en-US" sz="2800" b="1" u="sng" dirty="0">
                <a:solidFill>
                  <a:schemeClr val="bg1"/>
                </a:solidFill>
              </a:rPr>
              <a:t>Obtaining Data </a:t>
            </a:r>
            <a:endParaRPr lang="en-IL" sz="2800" u="sng" dirty="0">
              <a:solidFill>
                <a:schemeClr val="bg1"/>
              </a:solidFill>
            </a:endParaRPr>
          </a:p>
        </p:txBody>
      </p:sp>
      <p:sp>
        <p:nvSpPr>
          <p:cNvPr id="4" name="כותרת 1">
            <a:extLst>
              <a:ext uri="{FF2B5EF4-FFF2-40B4-BE49-F238E27FC236}">
                <a16:creationId xmlns:a16="http://schemas.microsoft.com/office/drawing/2014/main" id="{7B028D2C-D150-4618-82F8-DB04A5BBBD6A}"/>
              </a:ext>
            </a:extLst>
          </p:cNvPr>
          <p:cNvSpPr txBox="1">
            <a:spLocks/>
          </p:cNvSpPr>
          <p:nvPr/>
        </p:nvSpPr>
        <p:spPr>
          <a:xfrm>
            <a:off x="3282388" y="78696"/>
            <a:ext cx="6336176" cy="975669"/>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4000" b="1" u="sng" dirty="0">
                <a:solidFill>
                  <a:schemeClr val="bg1"/>
                </a:solidFill>
              </a:rPr>
              <a:t>Checkpoint Web Crawling </a:t>
            </a:r>
            <a:endParaRPr lang="en-IL" sz="4000" u="sng" dirty="0">
              <a:solidFill>
                <a:schemeClr val="bg1"/>
              </a:solidFill>
            </a:endParaRPr>
          </a:p>
        </p:txBody>
      </p:sp>
      <p:pic>
        <p:nvPicPr>
          <p:cNvPr id="10" name="תמונה 9">
            <a:extLst>
              <a:ext uri="{FF2B5EF4-FFF2-40B4-BE49-F238E27FC236}">
                <a16:creationId xmlns:a16="http://schemas.microsoft.com/office/drawing/2014/main" id="{7D66A607-3254-4AB9-A7ED-39E1ABACA407}"/>
              </a:ext>
            </a:extLst>
          </p:cNvPr>
          <p:cNvPicPr>
            <a:picLocks noChangeAspect="1"/>
          </p:cNvPicPr>
          <p:nvPr/>
        </p:nvPicPr>
        <p:blipFill>
          <a:blip r:embed="rId4"/>
          <a:stretch>
            <a:fillRect/>
          </a:stretch>
        </p:blipFill>
        <p:spPr>
          <a:xfrm>
            <a:off x="959567" y="921183"/>
            <a:ext cx="2962275" cy="3514725"/>
          </a:xfrm>
          <a:prstGeom prst="rect">
            <a:avLst/>
          </a:prstGeom>
        </p:spPr>
      </p:pic>
      <p:pic>
        <p:nvPicPr>
          <p:cNvPr id="12" name="תמונה 11">
            <a:extLst>
              <a:ext uri="{FF2B5EF4-FFF2-40B4-BE49-F238E27FC236}">
                <a16:creationId xmlns:a16="http://schemas.microsoft.com/office/drawing/2014/main" id="{A9366EC0-E939-40A0-B1AA-87F4FE390C66}"/>
              </a:ext>
            </a:extLst>
          </p:cNvPr>
          <p:cNvPicPr>
            <a:picLocks noChangeAspect="1"/>
          </p:cNvPicPr>
          <p:nvPr/>
        </p:nvPicPr>
        <p:blipFill>
          <a:blip r:embed="rId5"/>
          <a:stretch>
            <a:fillRect/>
          </a:stretch>
        </p:blipFill>
        <p:spPr>
          <a:xfrm>
            <a:off x="959567" y="4356718"/>
            <a:ext cx="2962274" cy="502662"/>
          </a:xfrm>
          <a:prstGeom prst="rect">
            <a:avLst/>
          </a:prstGeom>
        </p:spPr>
      </p:pic>
      <p:pic>
        <p:nvPicPr>
          <p:cNvPr id="14" name="תמונה 13">
            <a:extLst>
              <a:ext uri="{FF2B5EF4-FFF2-40B4-BE49-F238E27FC236}">
                <a16:creationId xmlns:a16="http://schemas.microsoft.com/office/drawing/2014/main" id="{A2962221-0116-44B6-AC4D-BDF7E5659F2F}"/>
              </a:ext>
            </a:extLst>
          </p:cNvPr>
          <p:cNvPicPr>
            <a:picLocks noChangeAspect="1"/>
          </p:cNvPicPr>
          <p:nvPr/>
        </p:nvPicPr>
        <p:blipFill>
          <a:blip r:embed="rId6"/>
          <a:stretch>
            <a:fillRect/>
          </a:stretch>
        </p:blipFill>
        <p:spPr>
          <a:xfrm>
            <a:off x="4326452" y="1357039"/>
            <a:ext cx="3540251" cy="3295649"/>
          </a:xfrm>
          <a:prstGeom prst="rect">
            <a:avLst/>
          </a:prstGeom>
        </p:spPr>
      </p:pic>
      <p:pic>
        <p:nvPicPr>
          <p:cNvPr id="20" name="תמונה 19">
            <a:extLst>
              <a:ext uri="{FF2B5EF4-FFF2-40B4-BE49-F238E27FC236}">
                <a16:creationId xmlns:a16="http://schemas.microsoft.com/office/drawing/2014/main" id="{3FCE19CC-D401-434A-8BE5-56446D2D80F1}"/>
              </a:ext>
            </a:extLst>
          </p:cNvPr>
          <p:cNvPicPr>
            <a:picLocks noChangeAspect="1"/>
          </p:cNvPicPr>
          <p:nvPr/>
        </p:nvPicPr>
        <p:blipFill>
          <a:blip r:embed="rId7"/>
          <a:stretch>
            <a:fillRect/>
          </a:stretch>
        </p:blipFill>
        <p:spPr>
          <a:xfrm>
            <a:off x="8238688" y="903573"/>
            <a:ext cx="3224213" cy="3955807"/>
          </a:xfrm>
          <a:prstGeom prst="rect">
            <a:avLst/>
          </a:prstGeom>
        </p:spPr>
      </p:pic>
      <p:sp>
        <p:nvSpPr>
          <p:cNvPr id="21" name="חץ: ימינה 20">
            <a:extLst>
              <a:ext uri="{FF2B5EF4-FFF2-40B4-BE49-F238E27FC236}">
                <a16:creationId xmlns:a16="http://schemas.microsoft.com/office/drawing/2014/main" id="{BEEC0689-4842-41BA-8B06-7ACCC9B905ED}"/>
              </a:ext>
            </a:extLst>
          </p:cNvPr>
          <p:cNvSpPr/>
          <p:nvPr/>
        </p:nvSpPr>
        <p:spPr>
          <a:xfrm>
            <a:off x="3349629" y="2502201"/>
            <a:ext cx="1209675" cy="502662"/>
          </a:xfrm>
          <a:prstGeom prst="rightArrow">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L">
              <a:solidFill>
                <a:schemeClr val="bg1"/>
              </a:solidFill>
            </a:endParaRPr>
          </a:p>
        </p:txBody>
      </p:sp>
      <p:sp>
        <p:nvSpPr>
          <p:cNvPr id="22" name="חץ: ימינה 21">
            <a:extLst>
              <a:ext uri="{FF2B5EF4-FFF2-40B4-BE49-F238E27FC236}">
                <a16:creationId xmlns:a16="http://schemas.microsoft.com/office/drawing/2014/main" id="{4B7F6A87-2464-4D69-94FC-18B63178BB01}"/>
              </a:ext>
            </a:extLst>
          </p:cNvPr>
          <p:cNvSpPr/>
          <p:nvPr/>
        </p:nvSpPr>
        <p:spPr>
          <a:xfrm>
            <a:off x="7333504" y="2502201"/>
            <a:ext cx="1209675" cy="502662"/>
          </a:xfrm>
          <a:prstGeom prst="rightArrow">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L">
              <a:solidFill>
                <a:schemeClr val="bg1"/>
              </a:solidFill>
            </a:endParaRPr>
          </a:p>
        </p:txBody>
      </p:sp>
      <p:sp>
        <p:nvSpPr>
          <p:cNvPr id="23" name="כותרת 1">
            <a:extLst>
              <a:ext uri="{FF2B5EF4-FFF2-40B4-BE49-F238E27FC236}">
                <a16:creationId xmlns:a16="http://schemas.microsoft.com/office/drawing/2014/main" id="{1D082F5F-BDF2-43C9-B049-44BDD445920E}"/>
              </a:ext>
            </a:extLst>
          </p:cNvPr>
          <p:cNvSpPr txBox="1">
            <a:spLocks/>
          </p:cNvSpPr>
          <p:nvPr/>
        </p:nvSpPr>
        <p:spPr>
          <a:xfrm>
            <a:off x="5532" y="4625038"/>
            <a:ext cx="11226901" cy="1284128"/>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000" b="1" dirty="0">
                <a:solidFill>
                  <a:schemeClr val="bg1"/>
                </a:solidFill>
              </a:rPr>
              <a:t>By selenium I grab the attacks at real time , with BeautifulSoup I using Parsing and export</a:t>
            </a:r>
          </a:p>
          <a:p>
            <a:pPr algn="l" rtl="0"/>
            <a:r>
              <a:rPr lang="en-US" sz="2000" b="1" dirty="0">
                <a:solidFill>
                  <a:schemeClr val="bg1"/>
                </a:solidFill>
              </a:rPr>
              <a:t> the relevant data :</a:t>
            </a:r>
          </a:p>
        </p:txBody>
      </p:sp>
      <p:sp>
        <p:nvSpPr>
          <p:cNvPr id="33" name="כותרת 1">
            <a:extLst>
              <a:ext uri="{FF2B5EF4-FFF2-40B4-BE49-F238E27FC236}">
                <a16:creationId xmlns:a16="http://schemas.microsoft.com/office/drawing/2014/main" id="{2DA12069-6174-4BB8-B229-15113BF0AFB5}"/>
              </a:ext>
            </a:extLst>
          </p:cNvPr>
          <p:cNvSpPr txBox="1">
            <a:spLocks/>
          </p:cNvSpPr>
          <p:nvPr/>
        </p:nvSpPr>
        <p:spPr>
          <a:xfrm>
            <a:off x="2125590" y="5212498"/>
            <a:ext cx="2200862" cy="15840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l" rtl="0">
              <a:buFont typeface="+mj-lt"/>
              <a:buAutoNum type="arabicPeriod"/>
            </a:pPr>
            <a:r>
              <a:rPr lang="en-US" sz="2000" b="1" dirty="0">
                <a:solidFill>
                  <a:schemeClr val="bg1"/>
                </a:solidFill>
              </a:rPr>
              <a:t>Timestamp</a:t>
            </a:r>
          </a:p>
          <a:p>
            <a:pPr marL="457200" indent="-457200" algn="l" rtl="0">
              <a:buFont typeface="+mj-lt"/>
              <a:buAutoNum type="arabicPeriod"/>
            </a:pPr>
            <a:r>
              <a:rPr lang="en-US" sz="2000" b="1" dirty="0">
                <a:solidFill>
                  <a:schemeClr val="bg1"/>
                </a:solidFill>
              </a:rPr>
              <a:t>Attack Source</a:t>
            </a:r>
          </a:p>
          <a:p>
            <a:pPr marL="457200" indent="-457200" algn="l" rtl="0">
              <a:buFont typeface="+mj-lt"/>
              <a:buAutoNum type="arabicPeriod"/>
            </a:pPr>
            <a:r>
              <a:rPr lang="en-US" sz="2000" b="1" dirty="0">
                <a:solidFill>
                  <a:schemeClr val="bg1"/>
                </a:solidFill>
              </a:rPr>
              <a:t>Attack Target</a:t>
            </a:r>
          </a:p>
          <a:p>
            <a:pPr marL="457200" indent="-457200" algn="l" rtl="0">
              <a:buFont typeface="+mj-lt"/>
              <a:buAutoNum type="arabicPeriod"/>
            </a:pPr>
            <a:r>
              <a:rPr lang="en-US" sz="2000" b="1" dirty="0">
                <a:solidFill>
                  <a:schemeClr val="bg1"/>
                </a:solidFill>
              </a:rPr>
              <a:t>Attack Type</a:t>
            </a:r>
          </a:p>
          <a:p>
            <a:pPr marL="457200" indent="-457200" algn="l" rtl="0">
              <a:buFont typeface="+mj-lt"/>
              <a:buAutoNum type="arabicPeriod"/>
            </a:pPr>
            <a:r>
              <a:rPr lang="en-US" sz="2000" b="1" dirty="0">
                <a:solidFill>
                  <a:schemeClr val="bg1"/>
                </a:solidFill>
              </a:rPr>
              <a:t>Attack Name</a:t>
            </a:r>
            <a:endParaRPr lang="en-IL" sz="2000" dirty="0">
              <a:solidFill>
                <a:schemeClr val="bg1"/>
              </a:solidFill>
            </a:endParaRPr>
          </a:p>
        </p:txBody>
      </p:sp>
    </p:spTree>
    <p:extLst>
      <p:ext uri="{BB962C8B-B14F-4D97-AF65-F5344CB8AC3E}">
        <p14:creationId xmlns:p14="http://schemas.microsoft.com/office/powerpoint/2010/main" val="1595371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11" name="Picture 2" descr="How many UK business can defend a cyber attack? - Information Age">
            <a:extLst>
              <a:ext uri="{FF2B5EF4-FFF2-40B4-BE49-F238E27FC236}">
                <a16:creationId xmlns:a16="http://schemas.microsoft.com/office/drawing/2014/main" id="{5D87596E-287E-4BD7-A7B3-40A8A571EF2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1123" cy="6858000"/>
          </a:xfrm>
          <a:prstGeom prst="rect">
            <a:avLst/>
          </a:prstGeom>
          <a:pattFill prst="pct5">
            <a:fgClr>
              <a:schemeClr val="accent1"/>
            </a:fgClr>
            <a:bgClr>
              <a:schemeClr val="bg1"/>
            </a:bgClr>
          </a:pattFill>
          <a:effectLst>
            <a:outerShdw blurRad="1104900" dist="50800" dir="21540000" algn="ctr" rotWithShape="0">
              <a:srgbClr val="000000">
                <a:alpha val="68000"/>
              </a:srgbClr>
            </a:outerShdw>
          </a:effectLst>
        </p:spPr>
      </p:pic>
      <p:sp>
        <p:nvSpPr>
          <p:cNvPr id="2" name="כותרת 1">
            <a:extLst>
              <a:ext uri="{FF2B5EF4-FFF2-40B4-BE49-F238E27FC236}">
                <a16:creationId xmlns:a16="http://schemas.microsoft.com/office/drawing/2014/main" id="{EE1D18D4-D7B6-4C17-93AC-AE22BC1F5F97}"/>
              </a:ext>
            </a:extLst>
          </p:cNvPr>
          <p:cNvSpPr>
            <a:spLocks noGrp="1"/>
          </p:cNvSpPr>
          <p:nvPr>
            <p:ph type="title"/>
          </p:nvPr>
        </p:nvSpPr>
        <p:spPr>
          <a:xfrm>
            <a:off x="129450" y="78696"/>
            <a:ext cx="2291787" cy="497711"/>
          </a:xfrm>
        </p:spPr>
        <p:txBody>
          <a:bodyPr>
            <a:normAutofit/>
          </a:bodyPr>
          <a:lstStyle/>
          <a:p>
            <a:pPr algn="l" rtl="0"/>
            <a:r>
              <a:rPr lang="en-US" sz="2800" b="1" u="sng" dirty="0">
                <a:solidFill>
                  <a:schemeClr val="bg1"/>
                </a:solidFill>
              </a:rPr>
              <a:t>Obtaining Data </a:t>
            </a:r>
            <a:endParaRPr lang="en-IL" sz="2800" u="sng" dirty="0">
              <a:solidFill>
                <a:schemeClr val="bg1"/>
              </a:solidFill>
            </a:endParaRPr>
          </a:p>
        </p:txBody>
      </p:sp>
      <p:sp>
        <p:nvSpPr>
          <p:cNvPr id="4" name="כותרת 1">
            <a:extLst>
              <a:ext uri="{FF2B5EF4-FFF2-40B4-BE49-F238E27FC236}">
                <a16:creationId xmlns:a16="http://schemas.microsoft.com/office/drawing/2014/main" id="{7B028D2C-D150-4618-82F8-DB04A5BBBD6A}"/>
              </a:ext>
            </a:extLst>
          </p:cNvPr>
          <p:cNvSpPr txBox="1">
            <a:spLocks/>
          </p:cNvSpPr>
          <p:nvPr/>
        </p:nvSpPr>
        <p:spPr>
          <a:xfrm>
            <a:off x="3282388" y="78696"/>
            <a:ext cx="6336176" cy="975669"/>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4000" b="1" u="sng" dirty="0">
                <a:solidFill>
                  <a:schemeClr val="bg1"/>
                </a:solidFill>
              </a:rPr>
              <a:t>Fire eye Web Crawling </a:t>
            </a:r>
            <a:endParaRPr lang="en-IL" sz="4000" u="sng" dirty="0">
              <a:solidFill>
                <a:schemeClr val="bg1"/>
              </a:solidFill>
            </a:endParaRPr>
          </a:p>
        </p:txBody>
      </p:sp>
      <p:sp>
        <p:nvSpPr>
          <p:cNvPr id="23" name="כותרת 1">
            <a:extLst>
              <a:ext uri="{FF2B5EF4-FFF2-40B4-BE49-F238E27FC236}">
                <a16:creationId xmlns:a16="http://schemas.microsoft.com/office/drawing/2014/main" id="{1D082F5F-BDF2-43C9-B049-44BDD445920E}"/>
              </a:ext>
            </a:extLst>
          </p:cNvPr>
          <p:cNvSpPr txBox="1">
            <a:spLocks/>
          </p:cNvSpPr>
          <p:nvPr/>
        </p:nvSpPr>
        <p:spPr>
          <a:xfrm>
            <a:off x="5531" y="4549663"/>
            <a:ext cx="11226901" cy="1284128"/>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000" b="1" dirty="0">
                <a:solidFill>
                  <a:schemeClr val="bg1"/>
                </a:solidFill>
              </a:rPr>
              <a:t>By selenium I grab the attacks at real time , with BeautifulSoup I using Parsing and export</a:t>
            </a:r>
          </a:p>
          <a:p>
            <a:pPr algn="l" rtl="0"/>
            <a:r>
              <a:rPr lang="en-US" sz="2000" b="1" dirty="0">
                <a:solidFill>
                  <a:schemeClr val="bg1"/>
                </a:solidFill>
              </a:rPr>
              <a:t> the relevant data :</a:t>
            </a:r>
          </a:p>
        </p:txBody>
      </p:sp>
      <p:sp>
        <p:nvSpPr>
          <p:cNvPr id="33" name="כותרת 1">
            <a:extLst>
              <a:ext uri="{FF2B5EF4-FFF2-40B4-BE49-F238E27FC236}">
                <a16:creationId xmlns:a16="http://schemas.microsoft.com/office/drawing/2014/main" id="{2DA12069-6174-4BB8-B229-15113BF0AFB5}"/>
              </a:ext>
            </a:extLst>
          </p:cNvPr>
          <p:cNvSpPr txBox="1">
            <a:spLocks/>
          </p:cNvSpPr>
          <p:nvPr/>
        </p:nvSpPr>
        <p:spPr>
          <a:xfrm>
            <a:off x="2077182" y="4981885"/>
            <a:ext cx="2200862" cy="15840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l" rtl="0">
              <a:buFont typeface="+mj-lt"/>
              <a:buAutoNum type="arabicPeriod"/>
            </a:pPr>
            <a:r>
              <a:rPr lang="en-US" sz="2000" b="1" dirty="0">
                <a:solidFill>
                  <a:schemeClr val="bg1"/>
                </a:solidFill>
              </a:rPr>
              <a:t>Timestamp</a:t>
            </a:r>
          </a:p>
          <a:p>
            <a:pPr marL="457200" indent="-457200" algn="l" rtl="0">
              <a:buFont typeface="+mj-lt"/>
              <a:buAutoNum type="arabicPeriod"/>
            </a:pPr>
            <a:r>
              <a:rPr lang="en-US" sz="2000" b="1" dirty="0">
                <a:solidFill>
                  <a:schemeClr val="bg1"/>
                </a:solidFill>
              </a:rPr>
              <a:t>Attack Source</a:t>
            </a:r>
          </a:p>
          <a:p>
            <a:pPr marL="457200" indent="-457200" algn="l" rtl="0">
              <a:buFont typeface="+mj-lt"/>
              <a:buAutoNum type="arabicPeriod"/>
            </a:pPr>
            <a:r>
              <a:rPr lang="en-US" sz="2000" b="1" dirty="0">
                <a:solidFill>
                  <a:schemeClr val="bg1"/>
                </a:solidFill>
              </a:rPr>
              <a:t>Attack Target</a:t>
            </a:r>
          </a:p>
        </p:txBody>
      </p:sp>
      <p:pic>
        <p:nvPicPr>
          <p:cNvPr id="5" name="תמונה 4">
            <a:extLst>
              <a:ext uri="{FF2B5EF4-FFF2-40B4-BE49-F238E27FC236}">
                <a16:creationId xmlns:a16="http://schemas.microsoft.com/office/drawing/2014/main" id="{3DF3495A-F7B7-48DE-9322-93236A6001BD}"/>
              </a:ext>
            </a:extLst>
          </p:cNvPr>
          <p:cNvPicPr>
            <a:picLocks noChangeAspect="1"/>
          </p:cNvPicPr>
          <p:nvPr/>
        </p:nvPicPr>
        <p:blipFill>
          <a:blip r:embed="rId4"/>
          <a:stretch>
            <a:fillRect/>
          </a:stretch>
        </p:blipFill>
        <p:spPr>
          <a:xfrm>
            <a:off x="129450" y="1976249"/>
            <a:ext cx="3701408" cy="1576113"/>
          </a:xfrm>
          <a:prstGeom prst="rect">
            <a:avLst/>
          </a:prstGeom>
        </p:spPr>
      </p:pic>
      <p:pic>
        <p:nvPicPr>
          <p:cNvPr id="9" name="תמונה 8">
            <a:extLst>
              <a:ext uri="{FF2B5EF4-FFF2-40B4-BE49-F238E27FC236}">
                <a16:creationId xmlns:a16="http://schemas.microsoft.com/office/drawing/2014/main" id="{0D7BFB8B-7BD8-4B5D-90CB-98DE61B5D460}"/>
              </a:ext>
            </a:extLst>
          </p:cNvPr>
          <p:cNvPicPr>
            <a:picLocks noChangeAspect="1"/>
          </p:cNvPicPr>
          <p:nvPr/>
        </p:nvPicPr>
        <p:blipFill>
          <a:blip r:embed="rId5"/>
          <a:stretch>
            <a:fillRect/>
          </a:stretch>
        </p:blipFill>
        <p:spPr>
          <a:xfrm>
            <a:off x="4006961" y="1337405"/>
            <a:ext cx="3224042" cy="3287633"/>
          </a:xfrm>
          <a:prstGeom prst="rect">
            <a:avLst/>
          </a:prstGeom>
        </p:spPr>
      </p:pic>
      <p:sp>
        <p:nvSpPr>
          <p:cNvPr id="21" name="חץ: ימינה 20">
            <a:extLst>
              <a:ext uri="{FF2B5EF4-FFF2-40B4-BE49-F238E27FC236}">
                <a16:creationId xmlns:a16="http://schemas.microsoft.com/office/drawing/2014/main" id="{BEEC0689-4842-41BA-8B06-7ACCC9B905ED}"/>
              </a:ext>
            </a:extLst>
          </p:cNvPr>
          <p:cNvSpPr/>
          <p:nvPr/>
        </p:nvSpPr>
        <p:spPr>
          <a:xfrm>
            <a:off x="3282388" y="2588370"/>
            <a:ext cx="1209675" cy="502662"/>
          </a:xfrm>
          <a:prstGeom prst="rightArrow">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L">
              <a:solidFill>
                <a:schemeClr val="bg1"/>
              </a:solidFill>
            </a:endParaRPr>
          </a:p>
        </p:txBody>
      </p:sp>
      <p:pic>
        <p:nvPicPr>
          <p:cNvPr id="13" name="תמונה 12">
            <a:extLst>
              <a:ext uri="{FF2B5EF4-FFF2-40B4-BE49-F238E27FC236}">
                <a16:creationId xmlns:a16="http://schemas.microsoft.com/office/drawing/2014/main" id="{6040A046-7FD0-43AE-BFF0-223C81E0E8EE}"/>
              </a:ext>
            </a:extLst>
          </p:cNvPr>
          <p:cNvPicPr>
            <a:picLocks noChangeAspect="1"/>
          </p:cNvPicPr>
          <p:nvPr/>
        </p:nvPicPr>
        <p:blipFill>
          <a:blip r:embed="rId6"/>
          <a:stretch>
            <a:fillRect/>
          </a:stretch>
        </p:blipFill>
        <p:spPr>
          <a:xfrm>
            <a:off x="8285591" y="1074720"/>
            <a:ext cx="2946841" cy="3761786"/>
          </a:xfrm>
          <a:prstGeom prst="rect">
            <a:avLst/>
          </a:prstGeom>
        </p:spPr>
      </p:pic>
      <p:sp>
        <p:nvSpPr>
          <p:cNvPr id="22" name="חץ: ימינה 21">
            <a:extLst>
              <a:ext uri="{FF2B5EF4-FFF2-40B4-BE49-F238E27FC236}">
                <a16:creationId xmlns:a16="http://schemas.microsoft.com/office/drawing/2014/main" id="{4B7F6A87-2464-4D69-94FC-18B63178BB01}"/>
              </a:ext>
            </a:extLst>
          </p:cNvPr>
          <p:cNvSpPr/>
          <p:nvPr/>
        </p:nvSpPr>
        <p:spPr>
          <a:xfrm>
            <a:off x="7189895" y="2588370"/>
            <a:ext cx="1303597" cy="502662"/>
          </a:xfrm>
          <a:prstGeom prst="rightArrow">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L">
              <a:solidFill>
                <a:schemeClr val="bg1"/>
              </a:solidFill>
            </a:endParaRPr>
          </a:p>
        </p:txBody>
      </p:sp>
    </p:spTree>
    <p:extLst>
      <p:ext uri="{BB962C8B-B14F-4D97-AF65-F5344CB8AC3E}">
        <p14:creationId xmlns:p14="http://schemas.microsoft.com/office/powerpoint/2010/main" val="61138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12" name="Picture 2" descr="How many UK business can defend a cyber attack? - Information Age">
            <a:extLst>
              <a:ext uri="{FF2B5EF4-FFF2-40B4-BE49-F238E27FC236}">
                <a16:creationId xmlns:a16="http://schemas.microsoft.com/office/drawing/2014/main" id="{2097F46F-83D6-4F22-ABF4-CFB547B0651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1123" cy="6858000"/>
          </a:xfrm>
          <a:prstGeom prst="rect">
            <a:avLst/>
          </a:prstGeom>
          <a:pattFill prst="pct5">
            <a:fgClr>
              <a:schemeClr val="accent1"/>
            </a:fgClr>
            <a:bgClr>
              <a:schemeClr val="bg1"/>
            </a:bgClr>
          </a:pattFill>
          <a:effectLst>
            <a:outerShdw blurRad="1104900" dist="50800" dir="21540000" algn="ctr" rotWithShape="0">
              <a:srgbClr val="000000">
                <a:alpha val="68000"/>
              </a:srgbClr>
            </a:outerShdw>
          </a:effectLst>
        </p:spPr>
      </p:pic>
      <p:sp>
        <p:nvSpPr>
          <p:cNvPr id="2" name="כותרת 1">
            <a:extLst>
              <a:ext uri="{FF2B5EF4-FFF2-40B4-BE49-F238E27FC236}">
                <a16:creationId xmlns:a16="http://schemas.microsoft.com/office/drawing/2014/main" id="{EE1D18D4-D7B6-4C17-93AC-AE22BC1F5F97}"/>
              </a:ext>
            </a:extLst>
          </p:cNvPr>
          <p:cNvSpPr>
            <a:spLocks noGrp="1"/>
          </p:cNvSpPr>
          <p:nvPr>
            <p:ph type="title"/>
          </p:nvPr>
        </p:nvSpPr>
        <p:spPr>
          <a:xfrm>
            <a:off x="72206" y="101921"/>
            <a:ext cx="2291787" cy="497711"/>
          </a:xfrm>
        </p:spPr>
        <p:txBody>
          <a:bodyPr>
            <a:normAutofit/>
          </a:bodyPr>
          <a:lstStyle/>
          <a:p>
            <a:pPr algn="l" rtl="0"/>
            <a:r>
              <a:rPr lang="en-US" sz="2800" b="1" u="sng" dirty="0">
                <a:solidFill>
                  <a:schemeClr val="bg1"/>
                </a:solidFill>
              </a:rPr>
              <a:t>Obtaining Data </a:t>
            </a:r>
            <a:endParaRPr lang="en-IL" sz="2800" u="sng" dirty="0">
              <a:solidFill>
                <a:schemeClr val="bg1"/>
              </a:solidFill>
            </a:endParaRPr>
          </a:p>
        </p:txBody>
      </p:sp>
      <p:sp>
        <p:nvSpPr>
          <p:cNvPr id="4" name="כותרת 1">
            <a:extLst>
              <a:ext uri="{FF2B5EF4-FFF2-40B4-BE49-F238E27FC236}">
                <a16:creationId xmlns:a16="http://schemas.microsoft.com/office/drawing/2014/main" id="{7B028D2C-D150-4618-82F8-DB04A5BBBD6A}"/>
              </a:ext>
            </a:extLst>
          </p:cNvPr>
          <p:cNvSpPr txBox="1">
            <a:spLocks/>
          </p:cNvSpPr>
          <p:nvPr/>
        </p:nvSpPr>
        <p:spPr>
          <a:xfrm>
            <a:off x="3282388" y="78696"/>
            <a:ext cx="6336176" cy="975669"/>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4000" b="1" u="sng" dirty="0">
                <a:solidFill>
                  <a:schemeClr val="bg1"/>
                </a:solidFill>
              </a:rPr>
              <a:t>Bitdefender Web Crawling </a:t>
            </a:r>
            <a:endParaRPr lang="en-IL" sz="4000" u="sng" dirty="0">
              <a:solidFill>
                <a:schemeClr val="bg1"/>
              </a:solidFill>
            </a:endParaRPr>
          </a:p>
        </p:txBody>
      </p:sp>
      <p:sp>
        <p:nvSpPr>
          <p:cNvPr id="23" name="כותרת 1">
            <a:extLst>
              <a:ext uri="{FF2B5EF4-FFF2-40B4-BE49-F238E27FC236}">
                <a16:creationId xmlns:a16="http://schemas.microsoft.com/office/drawing/2014/main" id="{1D082F5F-BDF2-43C9-B049-44BDD445920E}"/>
              </a:ext>
            </a:extLst>
          </p:cNvPr>
          <p:cNvSpPr txBox="1">
            <a:spLocks/>
          </p:cNvSpPr>
          <p:nvPr/>
        </p:nvSpPr>
        <p:spPr>
          <a:xfrm>
            <a:off x="72206" y="4447647"/>
            <a:ext cx="11226901" cy="1284128"/>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000" b="1" dirty="0">
                <a:solidFill>
                  <a:schemeClr val="bg1"/>
                </a:solidFill>
              </a:rPr>
              <a:t>By selenium I grab the attacks at real time , with BeautifulSoup I using Parsing and export</a:t>
            </a:r>
          </a:p>
          <a:p>
            <a:pPr algn="l" rtl="0"/>
            <a:r>
              <a:rPr lang="en-US" sz="2000" b="1" dirty="0">
                <a:solidFill>
                  <a:schemeClr val="bg1"/>
                </a:solidFill>
              </a:rPr>
              <a:t> the relevant data :</a:t>
            </a:r>
          </a:p>
        </p:txBody>
      </p:sp>
      <p:pic>
        <p:nvPicPr>
          <p:cNvPr id="16" name="תמונה 15">
            <a:extLst>
              <a:ext uri="{FF2B5EF4-FFF2-40B4-BE49-F238E27FC236}">
                <a16:creationId xmlns:a16="http://schemas.microsoft.com/office/drawing/2014/main" id="{E6478976-3533-433B-847E-267253238793}"/>
              </a:ext>
            </a:extLst>
          </p:cNvPr>
          <p:cNvPicPr>
            <a:picLocks noChangeAspect="1"/>
          </p:cNvPicPr>
          <p:nvPr/>
        </p:nvPicPr>
        <p:blipFill>
          <a:blip r:embed="rId4"/>
          <a:stretch>
            <a:fillRect/>
          </a:stretch>
        </p:blipFill>
        <p:spPr>
          <a:xfrm>
            <a:off x="298690" y="928399"/>
            <a:ext cx="6891205" cy="1785937"/>
          </a:xfrm>
          <a:prstGeom prst="rect">
            <a:avLst/>
          </a:prstGeom>
        </p:spPr>
      </p:pic>
      <p:pic>
        <p:nvPicPr>
          <p:cNvPr id="24" name="תמונה 23">
            <a:extLst>
              <a:ext uri="{FF2B5EF4-FFF2-40B4-BE49-F238E27FC236}">
                <a16:creationId xmlns:a16="http://schemas.microsoft.com/office/drawing/2014/main" id="{26FD020A-EC2D-467D-8600-8745570B6E63}"/>
              </a:ext>
            </a:extLst>
          </p:cNvPr>
          <p:cNvPicPr>
            <a:picLocks noChangeAspect="1"/>
          </p:cNvPicPr>
          <p:nvPr/>
        </p:nvPicPr>
        <p:blipFill>
          <a:blip r:embed="rId5"/>
          <a:stretch>
            <a:fillRect/>
          </a:stretch>
        </p:blipFill>
        <p:spPr>
          <a:xfrm>
            <a:off x="298690" y="2976981"/>
            <a:ext cx="2983698" cy="1273024"/>
          </a:xfrm>
          <a:prstGeom prst="rect">
            <a:avLst/>
          </a:prstGeom>
        </p:spPr>
      </p:pic>
      <p:pic>
        <p:nvPicPr>
          <p:cNvPr id="26" name="תמונה 25">
            <a:extLst>
              <a:ext uri="{FF2B5EF4-FFF2-40B4-BE49-F238E27FC236}">
                <a16:creationId xmlns:a16="http://schemas.microsoft.com/office/drawing/2014/main" id="{4AD6A4C1-8557-4F2E-ADE5-73372973936F}"/>
              </a:ext>
            </a:extLst>
          </p:cNvPr>
          <p:cNvPicPr>
            <a:picLocks noChangeAspect="1"/>
          </p:cNvPicPr>
          <p:nvPr/>
        </p:nvPicPr>
        <p:blipFill>
          <a:blip r:embed="rId6"/>
          <a:stretch>
            <a:fillRect/>
          </a:stretch>
        </p:blipFill>
        <p:spPr>
          <a:xfrm>
            <a:off x="3282388" y="2976982"/>
            <a:ext cx="3907507" cy="1273023"/>
          </a:xfrm>
          <a:prstGeom prst="rect">
            <a:avLst/>
          </a:prstGeom>
        </p:spPr>
      </p:pic>
      <p:sp>
        <p:nvSpPr>
          <p:cNvPr id="21" name="חץ: ימינה 20">
            <a:extLst>
              <a:ext uri="{FF2B5EF4-FFF2-40B4-BE49-F238E27FC236}">
                <a16:creationId xmlns:a16="http://schemas.microsoft.com/office/drawing/2014/main" id="{BEEC0689-4842-41BA-8B06-7ACCC9B905ED}"/>
              </a:ext>
            </a:extLst>
          </p:cNvPr>
          <p:cNvSpPr/>
          <p:nvPr/>
        </p:nvSpPr>
        <p:spPr>
          <a:xfrm rot="3078656">
            <a:off x="2538959" y="2721306"/>
            <a:ext cx="975667" cy="502662"/>
          </a:xfrm>
          <a:prstGeom prst="rightArrow">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L">
              <a:solidFill>
                <a:schemeClr val="bg1"/>
              </a:solidFill>
            </a:endParaRPr>
          </a:p>
        </p:txBody>
      </p:sp>
      <p:pic>
        <p:nvPicPr>
          <p:cNvPr id="28" name="תמונה 27">
            <a:extLst>
              <a:ext uri="{FF2B5EF4-FFF2-40B4-BE49-F238E27FC236}">
                <a16:creationId xmlns:a16="http://schemas.microsoft.com/office/drawing/2014/main" id="{8E34A6D7-9A03-493A-9FBB-858EF004AA06}"/>
              </a:ext>
            </a:extLst>
          </p:cNvPr>
          <p:cNvPicPr>
            <a:picLocks noChangeAspect="1"/>
          </p:cNvPicPr>
          <p:nvPr/>
        </p:nvPicPr>
        <p:blipFill>
          <a:blip r:embed="rId7"/>
          <a:stretch>
            <a:fillRect/>
          </a:stretch>
        </p:blipFill>
        <p:spPr>
          <a:xfrm>
            <a:off x="8259886" y="1054365"/>
            <a:ext cx="3200137" cy="3591570"/>
          </a:xfrm>
          <a:prstGeom prst="rect">
            <a:avLst/>
          </a:prstGeom>
        </p:spPr>
      </p:pic>
      <p:sp>
        <p:nvSpPr>
          <p:cNvPr id="22" name="חץ: ימינה 21">
            <a:extLst>
              <a:ext uri="{FF2B5EF4-FFF2-40B4-BE49-F238E27FC236}">
                <a16:creationId xmlns:a16="http://schemas.microsoft.com/office/drawing/2014/main" id="{4B7F6A87-2464-4D69-94FC-18B63178BB01}"/>
              </a:ext>
            </a:extLst>
          </p:cNvPr>
          <p:cNvSpPr/>
          <p:nvPr/>
        </p:nvSpPr>
        <p:spPr>
          <a:xfrm rot="20457635">
            <a:off x="6851086" y="3105978"/>
            <a:ext cx="1460011" cy="458536"/>
          </a:xfrm>
          <a:prstGeom prst="rightArrow">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L">
              <a:solidFill>
                <a:schemeClr val="bg1"/>
              </a:solidFill>
            </a:endParaRPr>
          </a:p>
        </p:txBody>
      </p:sp>
      <p:sp>
        <p:nvSpPr>
          <p:cNvPr id="30" name="כותרת 1">
            <a:extLst>
              <a:ext uri="{FF2B5EF4-FFF2-40B4-BE49-F238E27FC236}">
                <a16:creationId xmlns:a16="http://schemas.microsoft.com/office/drawing/2014/main" id="{237C6D28-B3DB-49F6-A4D4-ADF3658D5E3A}"/>
              </a:ext>
            </a:extLst>
          </p:cNvPr>
          <p:cNvSpPr txBox="1">
            <a:spLocks/>
          </p:cNvSpPr>
          <p:nvPr/>
        </p:nvSpPr>
        <p:spPr>
          <a:xfrm>
            <a:off x="2427480" y="5089711"/>
            <a:ext cx="2200862" cy="15840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l" rtl="0">
              <a:buFont typeface="+mj-lt"/>
              <a:buAutoNum type="arabicPeriod"/>
            </a:pPr>
            <a:r>
              <a:rPr lang="en-US" sz="2000" b="1" dirty="0">
                <a:solidFill>
                  <a:schemeClr val="bg1"/>
                </a:solidFill>
              </a:rPr>
              <a:t>Timestamp</a:t>
            </a:r>
          </a:p>
          <a:p>
            <a:pPr marL="457200" indent="-457200" algn="l" rtl="0">
              <a:buFont typeface="+mj-lt"/>
              <a:buAutoNum type="arabicPeriod"/>
            </a:pPr>
            <a:r>
              <a:rPr lang="en-US" sz="2000" b="1" dirty="0">
                <a:solidFill>
                  <a:schemeClr val="bg1"/>
                </a:solidFill>
              </a:rPr>
              <a:t>Attack Source</a:t>
            </a:r>
          </a:p>
          <a:p>
            <a:pPr marL="457200" indent="-457200" algn="l" rtl="0">
              <a:buFont typeface="+mj-lt"/>
              <a:buAutoNum type="arabicPeriod"/>
            </a:pPr>
            <a:r>
              <a:rPr lang="en-US" sz="2000" b="1" dirty="0">
                <a:solidFill>
                  <a:schemeClr val="bg1"/>
                </a:solidFill>
              </a:rPr>
              <a:t>Attack Target</a:t>
            </a:r>
          </a:p>
          <a:p>
            <a:pPr marL="457200" indent="-457200" algn="l" rtl="0">
              <a:buFont typeface="+mj-lt"/>
              <a:buAutoNum type="arabicPeriod"/>
            </a:pPr>
            <a:r>
              <a:rPr lang="en-US" sz="2000" b="1" dirty="0">
                <a:solidFill>
                  <a:schemeClr val="bg1"/>
                </a:solidFill>
              </a:rPr>
              <a:t>Attack Type</a:t>
            </a:r>
          </a:p>
          <a:p>
            <a:pPr marL="457200" indent="-457200" algn="l" rtl="0">
              <a:buFont typeface="+mj-lt"/>
              <a:buAutoNum type="arabicPeriod"/>
            </a:pPr>
            <a:r>
              <a:rPr lang="en-US" sz="2000" b="1" dirty="0">
                <a:solidFill>
                  <a:schemeClr val="bg1"/>
                </a:solidFill>
              </a:rPr>
              <a:t>Attack Name</a:t>
            </a:r>
            <a:endParaRPr lang="en-IL" sz="2000" dirty="0">
              <a:solidFill>
                <a:schemeClr val="bg1"/>
              </a:solidFill>
            </a:endParaRPr>
          </a:p>
        </p:txBody>
      </p:sp>
    </p:spTree>
    <p:extLst>
      <p:ext uri="{BB962C8B-B14F-4D97-AF65-F5344CB8AC3E}">
        <p14:creationId xmlns:p14="http://schemas.microsoft.com/office/powerpoint/2010/main" val="2642496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12" name="Picture 2" descr="How many UK business can defend a cyber attack? - Information Age">
            <a:extLst>
              <a:ext uri="{FF2B5EF4-FFF2-40B4-BE49-F238E27FC236}">
                <a16:creationId xmlns:a16="http://schemas.microsoft.com/office/drawing/2014/main" id="{23D0EAA9-7AD2-4EB2-9844-FC4CF78147F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91123" cy="6858000"/>
          </a:xfrm>
          <a:prstGeom prst="rect">
            <a:avLst/>
          </a:prstGeom>
          <a:pattFill prst="pct5">
            <a:fgClr>
              <a:schemeClr val="accent1"/>
            </a:fgClr>
            <a:bgClr>
              <a:schemeClr val="bg1"/>
            </a:bgClr>
          </a:pattFill>
          <a:effectLst>
            <a:outerShdw blurRad="1104900" dist="50800" dir="21540000" algn="ctr" rotWithShape="0">
              <a:srgbClr val="000000">
                <a:alpha val="68000"/>
              </a:srgbClr>
            </a:outerShdw>
          </a:effectLst>
        </p:spPr>
      </p:pic>
      <p:sp>
        <p:nvSpPr>
          <p:cNvPr id="2" name="כותרת 1">
            <a:extLst>
              <a:ext uri="{FF2B5EF4-FFF2-40B4-BE49-F238E27FC236}">
                <a16:creationId xmlns:a16="http://schemas.microsoft.com/office/drawing/2014/main" id="{EE1D18D4-D7B6-4C17-93AC-AE22BC1F5F97}"/>
              </a:ext>
            </a:extLst>
          </p:cNvPr>
          <p:cNvSpPr>
            <a:spLocks noGrp="1"/>
          </p:cNvSpPr>
          <p:nvPr>
            <p:ph type="title"/>
          </p:nvPr>
        </p:nvSpPr>
        <p:spPr>
          <a:xfrm>
            <a:off x="25510" y="103504"/>
            <a:ext cx="2291787" cy="497711"/>
          </a:xfrm>
        </p:spPr>
        <p:txBody>
          <a:bodyPr>
            <a:normAutofit/>
          </a:bodyPr>
          <a:lstStyle/>
          <a:p>
            <a:pPr algn="l" rtl="0"/>
            <a:r>
              <a:rPr lang="en-US" sz="2800" b="1" u="sng" dirty="0">
                <a:solidFill>
                  <a:schemeClr val="bg1"/>
                </a:solidFill>
              </a:rPr>
              <a:t>Obtaining Data </a:t>
            </a:r>
            <a:endParaRPr lang="en-IL" sz="2800" u="sng" dirty="0">
              <a:solidFill>
                <a:schemeClr val="bg1"/>
              </a:solidFill>
            </a:endParaRPr>
          </a:p>
        </p:txBody>
      </p:sp>
      <p:sp>
        <p:nvSpPr>
          <p:cNvPr id="4" name="כותרת 1">
            <a:extLst>
              <a:ext uri="{FF2B5EF4-FFF2-40B4-BE49-F238E27FC236}">
                <a16:creationId xmlns:a16="http://schemas.microsoft.com/office/drawing/2014/main" id="{7B028D2C-D150-4618-82F8-DB04A5BBBD6A}"/>
              </a:ext>
            </a:extLst>
          </p:cNvPr>
          <p:cNvSpPr txBox="1">
            <a:spLocks/>
          </p:cNvSpPr>
          <p:nvPr/>
        </p:nvSpPr>
        <p:spPr>
          <a:xfrm>
            <a:off x="3282388" y="78696"/>
            <a:ext cx="6336176" cy="975669"/>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4000" b="1" u="sng" dirty="0">
                <a:solidFill>
                  <a:schemeClr val="bg1"/>
                </a:solidFill>
              </a:rPr>
              <a:t>Fortiguard Web Crawling </a:t>
            </a:r>
            <a:endParaRPr lang="en-IL" sz="4000" u="sng" dirty="0">
              <a:solidFill>
                <a:schemeClr val="bg1"/>
              </a:solidFill>
            </a:endParaRPr>
          </a:p>
        </p:txBody>
      </p:sp>
      <p:sp>
        <p:nvSpPr>
          <p:cNvPr id="23" name="כותרת 1">
            <a:extLst>
              <a:ext uri="{FF2B5EF4-FFF2-40B4-BE49-F238E27FC236}">
                <a16:creationId xmlns:a16="http://schemas.microsoft.com/office/drawing/2014/main" id="{1D082F5F-BDF2-43C9-B049-44BDD445920E}"/>
              </a:ext>
            </a:extLst>
          </p:cNvPr>
          <p:cNvSpPr txBox="1">
            <a:spLocks/>
          </p:cNvSpPr>
          <p:nvPr/>
        </p:nvSpPr>
        <p:spPr>
          <a:xfrm>
            <a:off x="72206" y="4447647"/>
            <a:ext cx="11226901" cy="1284128"/>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r>
              <a:rPr lang="en-US" sz="2000" b="1" dirty="0">
                <a:solidFill>
                  <a:schemeClr val="bg1"/>
                </a:solidFill>
              </a:rPr>
              <a:t>By selenium I grab the attacks at real time , with BeautifulSoup I using Parsing and export</a:t>
            </a:r>
          </a:p>
          <a:p>
            <a:pPr algn="l" rtl="0"/>
            <a:r>
              <a:rPr lang="en-US" sz="2000" b="1" dirty="0">
                <a:solidFill>
                  <a:schemeClr val="bg1"/>
                </a:solidFill>
              </a:rPr>
              <a:t> the relevant data :</a:t>
            </a:r>
          </a:p>
        </p:txBody>
      </p:sp>
      <p:sp>
        <p:nvSpPr>
          <p:cNvPr id="30" name="כותרת 1">
            <a:extLst>
              <a:ext uri="{FF2B5EF4-FFF2-40B4-BE49-F238E27FC236}">
                <a16:creationId xmlns:a16="http://schemas.microsoft.com/office/drawing/2014/main" id="{237C6D28-B3DB-49F6-A4D4-ADF3658D5E3A}"/>
              </a:ext>
            </a:extLst>
          </p:cNvPr>
          <p:cNvSpPr txBox="1">
            <a:spLocks/>
          </p:cNvSpPr>
          <p:nvPr/>
        </p:nvSpPr>
        <p:spPr>
          <a:xfrm>
            <a:off x="2427480" y="5089711"/>
            <a:ext cx="2200862" cy="158409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l" rtl="0">
              <a:buFont typeface="+mj-lt"/>
              <a:buAutoNum type="arabicPeriod"/>
            </a:pPr>
            <a:r>
              <a:rPr lang="en-US" sz="2000" b="1" dirty="0">
                <a:solidFill>
                  <a:schemeClr val="bg1"/>
                </a:solidFill>
              </a:rPr>
              <a:t>Timestamp</a:t>
            </a:r>
          </a:p>
          <a:p>
            <a:pPr marL="457200" indent="-457200" algn="l" rtl="0">
              <a:buFont typeface="+mj-lt"/>
              <a:buAutoNum type="arabicPeriod"/>
            </a:pPr>
            <a:r>
              <a:rPr lang="en-US" sz="2000" b="1" dirty="0">
                <a:solidFill>
                  <a:schemeClr val="bg1"/>
                </a:solidFill>
              </a:rPr>
              <a:t>Attack Source</a:t>
            </a:r>
          </a:p>
          <a:p>
            <a:pPr marL="457200" indent="-457200" algn="l" rtl="0">
              <a:buFont typeface="+mj-lt"/>
              <a:buAutoNum type="arabicPeriod"/>
            </a:pPr>
            <a:r>
              <a:rPr lang="en-US" sz="2000" b="1" dirty="0">
                <a:solidFill>
                  <a:schemeClr val="bg1"/>
                </a:solidFill>
              </a:rPr>
              <a:t>Attack Target</a:t>
            </a:r>
          </a:p>
          <a:p>
            <a:pPr marL="457200" indent="-457200" algn="l" rtl="0">
              <a:buFont typeface="+mj-lt"/>
              <a:buAutoNum type="arabicPeriod"/>
            </a:pPr>
            <a:r>
              <a:rPr lang="en-US" sz="2000" b="1" dirty="0">
                <a:solidFill>
                  <a:schemeClr val="bg1"/>
                </a:solidFill>
              </a:rPr>
              <a:t>Attack Type</a:t>
            </a:r>
          </a:p>
          <a:p>
            <a:pPr marL="457200" indent="-457200" algn="l" rtl="0">
              <a:buFont typeface="+mj-lt"/>
              <a:buAutoNum type="arabicPeriod"/>
            </a:pPr>
            <a:r>
              <a:rPr lang="en-US" sz="2000" b="1" dirty="0">
                <a:solidFill>
                  <a:schemeClr val="bg1"/>
                </a:solidFill>
              </a:rPr>
              <a:t>Attack Name</a:t>
            </a:r>
            <a:endParaRPr lang="en-IL" sz="2000" dirty="0">
              <a:solidFill>
                <a:schemeClr val="bg1"/>
              </a:solidFill>
            </a:endParaRPr>
          </a:p>
        </p:txBody>
      </p:sp>
      <p:pic>
        <p:nvPicPr>
          <p:cNvPr id="5" name="תמונה 4">
            <a:extLst>
              <a:ext uri="{FF2B5EF4-FFF2-40B4-BE49-F238E27FC236}">
                <a16:creationId xmlns:a16="http://schemas.microsoft.com/office/drawing/2014/main" id="{7BD9C23B-42FB-42EC-B463-21B72F74C1D2}"/>
              </a:ext>
            </a:extLst>
          </p:cNvPr>
          <p:cNvPicPr>
            <a:picLocks noChangeAspect="1"/>
          </p:cNvPicPr>
          <p:nvPr/>
        </p:nvPicPr>
        <p:blipFill>
          <a:blip r:embed="rId4"/>
          <a:stretch>
            <a:fillRect/>
          </a:stretch>
        </p:blipFill>
        <p:spPr>
          <a:xfrm>
            <a:off x="457200" y="1007048"/>
            <a:ext cx="6496049" cy="1409700"/>
          </a:xfrm>
          <a:prstGeom prst="rect">
            <a:avLst/>
          </a:prstGeom>
        </p:spPr>
      </p:pic>
      <p:pic>
        <p:nvPicPr>
          <p:cNvPr id="7" name="תמונה 6">
            <a:extLst>
              <a:ext uri="{FF2B5EF4-FFF2-40B4-BE49-F238E27FC236}">
                <a16:creationId xmlns:a16="http://schemas.microsoft.com/office/drawing/2014/main" id="{973EAE0B-A3E1-480E-AC82-6CE015383719}"/>
              </a:ext>
            </a:extLst>
          </p:cNvPr>
          <p:cNvPicPr>
            <a:picLocks noChangeAspect="1"/>
          </p:cNvPicPr>
          <p:nvPr/>
        </p:nvPicPr>
        <p:blipFill>
          <a:blip r:embed="rId5"/>
          <a:stretch>
            <a:fillRect/>
          </a:stretch>
        </p:blipFill>
        <p:spPr>
          <a:xfrm>
            <a:off x="25510" y="2863237"/>
            <a:ext cx="4213846" cy="1239726"/>
          </a:xfrm>
          <a:prstGeom prst="rect">
            <a:avLst/>
          </a:prstGeom>
        </p:spPr>
      </p:pic>
      <p:pic>
        <p:nvPicPr>
          <p:cNvPr id="9" name="תמונה 8">
            <a:extLst>
              <a:ext uri="{FF2B5EF4-FFF2-40B4-BE49-F238E27FC236}">
                <a16:creationId xmlns:a16="http://schemas.microsoft.com/office/drawing/2014/main" id="{8788BEE1-FABA-44F9-806B-15BCEE8FE002}"/>
              </a:ext>
            </a:extLst>
          </p:cNvPr>
          <p:cNvPicPr>
            <a:picLocks noChangeAspect="1"/>
          </p:cNvPicPr>
          <p:nvPr/>
        </p:nvPicPr>
        <p:blipFill>
          <a:blip r:embed="rId6"/>
          <a:stretch>
            <a:fillRect/>
          </a:stretch>
        </p:blipFill>
        <p:spPr>
          <a:xfrm>
            <a:off x="3791804" y="2863237"/>
            <a:ext cx="3814763" cy="1239726"/>
          </a:xfrm>
          <a:prstGeom prst="rect">
            <a:avLst/>
          </a:prstGeom>
        </p:spPr>
      </p:pic>
      <p:sp>
        <p:nvSpPr>
          <p:cNvPr id="21" name="חץ: ימינה 20">
            <a:extLst>
              <a:ext uri="{FF2B5EF4-FFF2-40B4-BE49-F238E27FC236}">
                <a16:creationId xmlns:a16="http://schemas.microsoft.com/office/drawing/2014/main" id="{BEEC0689-4842-41BA-8B06-7ACCC9B905ED}"/>
              </a:ext>
            </a:extLst>
          </p:cNvPr>
          <p:cNvSpPr/>
          <p:nvPr/>
        </p:nvSpPr>
        <p:spPr>
          <a:xfrm rot="3078656">
            <a:off x="2713210" y="2496851"/>
            <a:ext cx="975667" cy="502662"/>
          </a:xfrm>
          <a:prstGeom prst="rightArrow">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L">
              <a:solidFill>
                <a:schemeClr val="bg1"/>
              </a:solidFill>
            </a:endParaRPr>
          </a:p>
        </p:txBody>
      </p:sp>
      <p:sp>
        <p:nvSpPr>
          <p:cNvPr id="22" name="חץ: ימינה 21">
            <a:extLst>
              <a:ext uri="{FF2B5EF4-FFF2-40B4-BE49-F238E27FC236}">
                <a16:creationId xmlns:a16="http://schemas.microsoft.com/office/drawing/2014/main" id="{4B7F6A87-2464-4D69-94FC-18B63178BB01}"/>
              </a:ext>
            </a:extLst>
          </p:cNvPr>
          <p:cNvSpPr/>
          <p:nvPr/>
        </p:nvSpPr>
        <p:spPr>
          <a:xfrm rot="20426542">
            <a:off x="7361188" y="3343113"/>
            <a:ext cx="1103564" cy="458536"/>
          </a:xfrm>
          <a:prstGeom prst="rightArrow">
            <a:avLst/>
          </a:prstGeom>
          <a:solidFill>
            <a:schemeClr val="tx1"/>
          </a:solidFill>
        </p:spPr>
        <p:style>
          <a:lnRef idx="3">
            <a:schemeClr val="lt1"/>
          </a:lnRef>
          <a:fillRef idx="1">
            <a:schemeClr val="accent1"/>
          </a:fillRef>
          <a:effectRef idx="1">
            <a:schemeClr val="accent1"/>
          </a:effectRef>
          <a:fontRef idx="minor">
            <a:schemeClr val="lt1"/>
          </a:fontRef>
        </p:style>
        <p:txBody>
          <a:bodyPr rtlCol="0" anchor="ctr"/>
          <a:lstStyle/>
          <a:p>
            <a:pPr algn="ctr"/>
            <a:endParaRPr lang="en-IL" dirty="0">
              <a:solidFill>
                <a:schemeClr val="bg1"/>
              </a:solidFill>
            </a:endParaRPr>
          </a:p>
        </p:txBody>
      </p:sp>
      <p:pic>
        <p:nvPicPr>
          <p:cNvPr id="11" name="תמונה 10">
            <a:extLst>
              <a:ext uri="{FF2B5EF4-FFF2-40B4-BE49-F238E27FC236}">
                <a16:creationId xmlns:a16="http://schemas.microsoft.com/office/drawing/2014/main" id="{AA7A1615-BBF6-4296-9A55-C74AA637728C}"/>
              </a:ext>
            </a:extLst>
          </p:cNvPr>
          <p:cNvPicPr>
            <a:picLocks noChangeAspect="1"/>
          </p:cNvPicPr>
          <p:nvPr/>
        </p:nvPicPr>
        <p:blipFill>
          <a:blip r:embed="rId7"/>
          <a:stretch>
            <a:fillRect/>
          </a:stretch>
        </p:blipFill>
        <p:spPr>
          <a:xfrm>
            <a:off x="8509666" y="822092"/>
            <a:ext cx="2943323" cy="3857828"/>
          </a:xfrm>
          <a:prstGeom prst="rect">
            <a:avLst/>
          </a:prstGeom>
        </p:spPr>
      </p:pic>
    </p:spTree>
    <p:extLst>
      <p:ext uri="{BB962C8B-B14F-4D97-AF65-F5344CB8AC3E}">
        <p14:creationId xmlns:p14="http://schemas.microsoft.com/office/powerpoint/2010/main" val="5083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26" name="תמונה 25">
            <a:extLst>
              <a:ext uri="{FF2B5EF4-FFF2-40B4-BE49-F238E27FC236}">
                <a16:creationId xmlns:a16="http://schemas.microsoft.com/office/drawing/2014/main" id="{18098181-58D9-40CF-B310-E8B3077AAFA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7000"/>
                    </a14:imgEffect>
                  </a14:imgLayer>
                </a14:imgProps>
              </a:ext>
            </a:extLst>
          </a:blip>
          <a:stretch>
            <a:fillRect/>
          </a:stretch>
        </p:blipFill>
        <p:spPr>
          <a:xfrm>
            <a:off x="-35037" y="0"/>
            <a:ext cx="12227035" cy="6858000"/>
          </a:xfrm>
          <a:prstGeom prst="rect">
            <a:avLst/>
          </a:prstGeom>
        </p:spPr>
      </p:pic>
      <p:sp>
        <p:nvSpPr>
          <p:cNvPr id="2" name="כותרת 1">
            <a:extLst>
              <a:ext uri="{FF2B5EF4-FFF2-40B4-BE49-F238E27FC236}">
                <a16:creationId xmlns:a16="http://schemas.microsoft.com/office/drawing/2014/main" id="{EE1D18D4-D7B6-4C17-93AC-AE22BC1F5F97}"/>
              </a:ext>
            </a:extLst>
          </p:cNvPr>
          <p:cNvSpPr>
            <a:spLocks noGrp="1"/>
          </p:cNvSpPr>
          <p:nvPr>
            <p:ph type="title"/>
          </p:nvPr>
        </p:nvSpPr>
        <p:spPr>
          <a:xfrm>
            <a:off x="25510" y="103504"/>
            <a:ext cx="2291787" cy="497711"/>
          </a:xfrm>
        </p:spPr>
        <p:txBody>
          <a:bodyPr>
            <a:normAutofit fontScale="90000"/>
          </a:bodyPr>
          <a:lstStyle/>
          <a:p>
            <a:pPr algn="ctr" rtl="0"/>
            <a:r>
              <a:rPr lang="en-US" sz="2800" b="1" dirty="0">
                <a:solidFill>
                  <a:schemeClr val="bg1"/>
                </a:solidFill>
              </a:rPr>
              <a:t>Scrubbing Data</a:t>
            </a:r>
            <a:endParaRPr lang="en-IL" sz="2800" b="1" dirty="0">
              <a:solidFill>
                <a:schemeClr val="bg1"/>
              </a:solidFill>
            </a:endParaRPr>
          </a:p>
        </p:txBody>
      </p:sp>
      <p:sp>
        <p:nvSpPr>
          <p:cNvPr id="4" name="כותרת 1">
            <a:extLst>
              <a:ext uri="{FF2B5EF4-FFF2-40B4-BE49-F238E27FC236}">
                <a16:creationId xmlns:a16="http://schemas.microsoft.com/office/drawing/2014/main" id="{7B028D2C-D150-4618-82F8-DB04A5BBBD6A}"/>
              </a:ext>
            </a:extLst>
          </p:cNvPr>
          <p:cNvSpPr txBox="1">
            <a:spLocks/>
          </p:cNvSpPr>
          <p:nvPr/>
        </p:nvSpPr>
        <p:spPr>
          <a:xfrm>
            <a:off x="3282388" y="78696"/>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u="sng" dirty="0">
                <a:solidFill>
                  <a:schemeClr val="bg1"/>
                </a:solidFill>
              </a:rPr>
              <a:t>Data cleaning</a:t>
            </a:r>
            <a:endParaRPr lang="en-IL" u="sng" dirty="0">
              <a:solidFill>
                <a:schemeClr val="bg1"/>
              </a:solidFill>
            </a:endParaRPr>
          </a:p>
        </p:txBody>
      </p:sp>
      <p:sp>
        <p:nvSpPr>
          <p:cNvPr id="30" name="כותרת 1">
            <a:extLst>
              <a:ext uri="{FF2B5EF4-FFF2-40B4-BE49-F238E27FC236}">
                <a16:creationId xmlns:a16="http://schemas.microsoft.com/office/drawing/2014/main" id="{237C6D28-B3DB-49F6-A4D4-ADF3658D5E3A}"/>
              </a:ext>
            </a:extLst>
          </p:cNvPr>
          <p:cNvSpPr txBox="1">
            <a:spLocks/>
          </p:cNvSpPr>
          <p:nvPr/>
        </p:nvSpPr>
        <p:spPr>
          <a:xfrm>
            <a:off x="25509" y="657094"/>
            <a:ext cx="12166489" cy="1076081"/>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l" rtl="0">
              <a:buFont typeface="Arial" panose="020B0604020202020204" pitchFamily="34" charset="0"/>
              <a:buChar char="•"/>
            </a:pPr>
            <a:r>
              <a:rPr lang="en-US" sz="2000" b="1" u="sng" dirty="0">
                <a:solidFill>
                  <a:schemeClr val="bg1"/>
                </a:solidFill>
              </a:rPr>
              <a:t>Syntax mismatch</a:t>
            </a:r>
            <a:r>
              <a:rPr lang="en-US" sz="2000" b="1" dirty="0">
                <a:solidFill>
                  <a:schemeClr val="bg1"/>
                </a:solidFill>
              </a:rPr>
              <a:t>:</a:t>
            </a:r>
            <a:r>
              <a:rPr lang="he-IL" sz="2000" b="1" dirty="0">
                <a:solidFill>
                  <a:schemeClr val="bg1"/>
                </a:solidFill>
              </a:rPr>
              <a:t> </a:t>
            </a:r>
            <a:r>
              <a:rPr lang="en-US" sz="2000" b="1" dirty="0">
                <a:solidFill>
                  <a:schemeClr val="bg1"/>
                </a:solidFill>
              </a:rPr>
              <a:t>I collect data from different website, Each website has a different form of writing , need to adjust the different country names to one identity name</a:t>
            </a:r>
          </a:p>
          <a:p>
            <a:pPr algn="l" rtl="0"/>
            <a:r>
              <a:rPr lang="en-US" sz="2000" b="1" dirty="0">
                <a:solidFill>
                  <a:schemeClr val="bg1"/>
                </a:solidFill>
              </a:rPr>
              <a:t> </a:t>
            </a:r>
          </a:p>
        </p:txBody>
      </p:sp>
      <p:sp>
        <p:nvSpPr>
          <p:cNvPr id="15" name="כותרת 1">
            <a:extLst>
              <a:ext uri="{FF2B5EF4-FFF2-40B4-BE49-F238E27FC236}">
                <a16:creationId xmlns:a16="http://schemas.microsoft.com/office/drawing/2014/main" id="{C03C3C13-B685-495C-B857-2CE6AE1B6781}"/>
              </a:ext>
            </a:extLst>
          </p:cNvPr>
          <p:cNvSpPr txBox="1">
            <a:spLocks/>
          </p:cNvSpPr>
          <p:nvPr/>
        </p:nvSpPr>
        <p:spPr>
          <a:xfrm>
            <a:off x="25510" y="4737646"/>
            <a:ext cx="12166490" cy="793299"/>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l" rtl="0">
              <a:buFont typeface="Arial" panose="020B0604020202020204" pitchFamily="34" charset="0"/>
              <a:buChar char="•"/>
            </a:pPr>
            <a:r>
              <a:rPr lang="en-US" sz="2000" b="1" u="sng" dirty="0">
                <a:solidFill>
                  <a:schemeClr val="bg1"/>
                </a:solidFill>
              </a:rPr>
              <a:t>Same Data different name : </a:t>
            </a:r>
            <a:r>
              <a:rPr lang="en-US" sz="2000" b="1" dirty="0">
                <a:solidFill>
                  <a:schemeClr val="bg1"/>
                </a:solidFill>
              </a:rPr>
              <a:t>Convert all the same Attack Type that get from the 4 vendors website to the same Attack Type. Investigate the attribute for each attack type in each website and comparing</a:t>
            </a:r>
          </a:p>
        </p:txBody>
      </p:sp>
      <p:pic>
        <p:nvPicPr>
          <p:cNvPr id="27" name="תמונה 26">
            <a:extLst>
              <a:ext uri="{FF2B5EF4-FFF2-40B4-BE49-F238E27FC236}">
                <a16:creationId xmlns:a16="http://schemas.microsoft.com/office/drawing/2014/main" id="{6CFE5B42-D530-45B4-8DBD-12592E6F2314}"/>
              </a:ext>
            </a:extLst>
          </p:cNvPr>
          <p:cNvPicPr>
            <a:picLocks noChangeAspect="1"/>
          </p:cNvPicPr>
          <p:nvPr/>
        </p:nvPicPr>
        <p:blipFill>
          <a:blip r:embed="rId4"/>
          <a:stretch>
            <a:fillRect/>
          </a:stretch>
        </p:blipFill>
        <p:spPr>
          <a:xfrm>
            <a:off x="694822" y="5594605"/>
            <a:ext cx="10827862" cy="1082142"/>
          </a:xfrm>
          <a:prstGeom prst="rect">
            <a:avLst/>
          </a:prstGeom>
        </p:spPr>
      </p:pic>
      <p:pic>
        <p:nvPicPr>
          <p:cNvPr id="29" name="תמונה 28">
            <a:extLst>
              <a:ext uri="{FF2B5EF4-FFF2-40B4-BE49-F238E27FC236}">
                <a16:creationId xmlns:a16="http://schemas.microsoft.com/office/drawing/2014/main" id="{3F657F20-5988-41A8-95FA-FB5472904D82}"/>
              </a:ext>
            </a:extLst>
          </p:cNvPr>
          <p:cNvPicPr>
            <a:picLocks noChangeAspect="1"/>
          </p:cNvPicPr>
          <p:nvPr/>
        </p:nvPicPr>
        <p:blipFill>
          <a:blip r:embed="rId5"/>
          <a:stretch>
            <a:fillRect/>
          </a:stretch>
        </p:blipFill>
        <p:spPr>
          <a:xfrm>
            <a:off x="2203892" y="1349231"/>
            <a:ext cx="7985138" cy="3411855"/>
          </a:xfrm>
          <a:prstGeom prst="rect">
            <a:avLst/>
          </a:prstGeom>
        </p:spPr>
      </p:pic>
    </p:spTree>
    <p:extLst>
      <p:ext uri="{BB962C8B-B14F-4D97-AF65-F5344CB8AC3E}">
        <p14:creationId xmlns:p14="http://schemas.microsoft.com/office/powerpoint/2010/main" val="1539586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8" name="תמונה 17">
            <a:extLst>
              <a:ext uri="{FF2B5EF4-FFF2-40B4-BE49-F238E27FC236}">
                <a16:creationId xmlns:a16="http://schemas.microsoft.com/office/drawing/2014/main" id="{7E0AA2F5-108C-49ED-8C3A-442D882FE72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65000"/>
                    </a14:imgEffect>
                  </a14:imgLayer>
                </a14:imgProps>
              </a:ext>
            </a:extLst>
          </a:blip>
          <a:stretch>
            <a:fillRect/>
          </a:stretch>
        </p:blipFill>
        <p:spPr>
          <a:xfrm>
            <a:off x="-35037" y="-1"/>
            <a:ext cx="12227035" cy="6858000"/>
          </a:xfrm>
          <a:prstGeom prst="rect">
            <a:avLst/>
          </a:prstGeom>
        </p:spPr>
      </p:pic>
      <p:sp>
        <p:nvSpPr>
          <p:cNvPr id="2" name="כותרת 1">
            <a:extLst>
              <a:ext uri="{FF2B5EF4-FFF2-40B4-BE49-F238E27FC236}">
                <a16:creationId xmlns:a16="http://schemas.microsoft.com/office/drawing/2014/main" id="{EE1D18D4-D7B6-4C17-93AC-AE22BC1F5F97}"/>
              </a:ext>
            </a:extLst>
          </p:cNvPr>
          <p:cNvSpPr>
            <a:spLocks noGrp="1"/>
          </p:cNvSpPr>
          <p:nvPr>
            <p:ph type="title"/>
          </p:nvPr>
        </p:nvSpPr>
        <p:spPr>
          <a:xfrm>
            <a:off x="25510" y="103504"/>
            <a:ext cx="2291787" cy="497711"/>
          </a:xfrm>
        </p:spPr>
        <p:txBody>
          <a:bodyPr>
            <a:normAutofit fontScale="90000"/>
          </a:bodyPr>
          <a:lstStyle/>
          <a:p>
            <a:pPr algn="ctr" rtl="0"/>
            <a:r>
              <a:rPr lang="en-US" sz="2800" b="1" dirty="0">
                <a:solidFill>
                  <a:schemeClr val="bg1"/>
                </a:solidFill>
              </a:rPr>
              <a:t>Scrubbing Data</a:t>
            </a:r>
            <a:endParaRPr lang="en-IL" sz="2800" b="1" dirty="0">
              <a:solidFill>
                <a:schemeClr val="bg1"/>
              </a:solidFill>
            </a:endParaRPr>
          </a:p>
        </p:txBody>
      </p:sp>
      <p:sp>
        <p:nvSpPr>
          <p:cNvPr id="4" name="כותרת 1">
            <a:extLst>
              <a:ext uri="{FF2B5EF4-FFF2-40B4-BE49-F238E27FC236}">
                <a16:creationId xmlns:a16="http://schemas.microsoft.com/office/drawing/2014/main" id="{7B028D2C-D150-4618-82F8-DB04A5BBBD6A}"/>
              </a:ext>
            </a:extLst>
          </p:cNvPr>
          <p:cNvSpPr txBox="1">
            <a:spLocks/>
          </p:cNvSpPr>
          <p:nvPr/>
        </p:nvSpPr>
        <p:spPr>
          <a:xfrm>
            <a:off x="3282388" y="78696"/>
            <a:ext cx="6336176" cy="975669"/>
          </a:xfrm>
          <a:prstGeom prst="rect">
            <a:avLst/>
          </a:prstGeom>
        </p:spPr>
        <p:txBody>
          <a:bodyPr vert="horz" lIns="91440" tIns="45720" rIns="91440" bIns="45720" rtlCol="1" anchor="ctr">
            <a:normAutofit fontScale="97500"/>
          </a:bodyPr>
          <a:lstStyle>
            <a:lvl1pPr algn="ctr" rtl="0">
              <a:lnSpc>
                <a:spcPct val="90000"/>
              </a:lnSpc>
              <a:spcBef>
                <a:spcPct val="0"/>
              </a:spcBef>
              <a:buNone/>
              <a:defRPr sz="2800" b="1">
                <a:latin typeface="+mj-lt"/>
                <a:ea typeface="+mj-ea"/>
                <a:cs typeface="+mj-cs"/>
              </a:defRPr>
            </a:lvl1pPr>
          </a:lstStyle>
          <a:p>
            <a:r>
              <a:rPr lang="en-US" u="sng" dirty="0">
                <a:solidFill>
                  <a:schemeClr val="bg1"/>
                </a:solidFill>
              </a:rPr>
              <a:t>Data cleaning</a:t>
            </a:r>
            <a:endParaRPr lang="en-IL" u="sng" dirty="0">
              <a:solidFill>
                <a:schemeClr val="bg1"/>
              </a:solidFill>
            </a:endParaRPr>
          </a:p>
        </p:txBody>
      </p:sp>
      <p:pic>
        <p:nvPicPr>
          <p:cNvPr id="16" name="תמונה 15">
            <a:extLst>
              <a:ext uri="{FF2B5EF4-FFF2-40B4-BE49-F238E27FC236}">
                <a16:creationId xmlns:a16="http://schemas.microsoft.com/office/drawing/2014/main" id="{1847B966-28C8-418D-9232-CFCC6A0566C3}"/>
              </a:ext>
            </a:extLst>
          </p:cNvPr>
          <p:cNvPicPr>
            <a:picLocks noChangeAspect="1"/>
          </p:cNvPicPr>
          <p:nvPr/>
        </p:nvPicPr>
        <p:blipFill>
          <a:blip r:embed="rId4"/>
          <a:stretch>
            <a:fillRect/>
          </a:stretch>
        </p:blipFill>
        <p:spPr>
          <a:xfrm>
            <a:off x="2665314" y="3313694"/>
            <a:ext cx="6953250" cy="1533525"/>
          </a:xfrm>
          <a:prstGeom prst="rect">
            <a:avLst/>
          </a:prstGeom>
        </p:spPr>
      </p:pic>
      <p:sp>
        <p:nvSpPr>
          <p:cNvPr id="30" name="כותרת 1">
            <a:extLst>
              <a:ext uri="{FF2B5EF4-FFF2-40B4-BE49-F238E27FC236}">
                <a16:creationId xmlns:a16="http://schemas.microsoft.com/office/drawing/2014/main" id="{237C6D28-B3DB-49F6-A4D4-ADF3658D5E3A}"/>
              </a:ext>
            </a:extLst>
          </p:cNvPr>
          <p:cNvSpPr txBox="1">
            <a:spLocks/>
          </p:cNvSpPr>
          <p:nvPr/>
        </p:nvSpPr>
        <p:spPr>
          <a:xfrm>
            <a:off x="25509" y="827364"/>
            <a:ext cx="12166489" cy="7171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l" rtl="0">
              <a:buFont typeface="Arial" panose="020B0604020202020204" pitchFamily="34" charset="0"/>
              <a:buChar char="•"/>
            </a:pPr>
            <a:r>
              <a:rPr lang="en-US" sz="2000" b="1" u="sng" dirty="0">
                <a:solidFill>
                  <a:schemeClr val="bg1"/>
                </a:solidFill>
              </a:rPr>
              <a:t>Remove Duplicates : </a:t>
            </a:r>
            <a:r>
              <a:rPr lang="en-US" sz="2000" b="1" dirty="0">
                <a:solidFill>
                  <a:schemeClr val="bg1"/>
                </a:solidFill>
              </a:rPr>
              <a:t>While grabbing the data , I save the same attack more than one time, need to remove duplicate before EDA </a:t>
            </a:r>
          </a:p>
        </p:txBody>
      </p:sp>
      <p:sp>
        <p:nvSpPr>
          <p:cNvPr id="14" name="כותרת 1">
            <a:extLst>
              <a:ext uri="{FF2B5EF4-FFF2-40B4-BE49-F238E27FC236}">
                <a16:creationId xmlns:a16="http://schemas.microsoft.com/office/drawing/2014/main" id="{28920E78-69E0-4A77-9D9B-DA0AD4A5AA6F}"/>
              </a:ext>
            </a:extLst>
          </p:cNvPr>
          <p:cNvSpPr txBox="1">
            <a:spLocks/>
          </p:cNvSpPr>
          <p:nvPr/>
        </p:nvSpPr>
        <p:spPr>
          <a:xfrm>
            <a:off x="25511" y="2767002"/>
            <a:ext cx="12166489" cy="7171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l" rtl="0">
              <a:buFont typeface="Arial" panose="020B0604020202020204" pitchFamily="34" charset="0"/>
              <a:buChar char="•"/>
            </a:pPr>
            <a:r>
              <a:rPr lang="en-US" sz="2000" b="1" u="sng" dirty="0">
                <a:solidFill>
                  <a:schemeClr val="bg1"/>
                </a:solidFill>
              </a:rPr>
              <a:t>Different Timestamps : </a:t>
            </a:r>
            <a:r>
              <a:rPr lang="en-US" sz="2000" b="1" dirty="0">
                <a:solidFill>
                  <a:schemeClr val="bg1"/>
                </a:solidFill>
              </a:rPr>
              <a:t>Change timestamps data from </a:t>
            </a:r>
            <a:r>
              <a:rPr lang="en-US" sz="2000" b="1" dirty="0" err="1">
                <a:solidFill>
                  <a:schemeClr val="bg1"/>
                </a:solidFill>
              </a:rPr>
              <a:t>Ctime</a:t>
            </a:r>
            <a:r>
              <a:rPr lang="en-US" sz="2000" b="1" dirty="0">
                <a:solidFill>
                  <a:schemeClr val="bg1"/>
                </a:solidFill>
              </a:rPr>
              <a:t> to </a:t>
            </a:r>
            <a:r>
              <a:rPr lang="en-US" sz="2000" b="1" dirty="0" err="1">
                <a:solidFill>
                  <a:schemeClr val="bg1"/>
                </a:solidFill>
              </a:rPr>
              <a:t>Datatime</a:t>
            </a:r>
            <a:endParaRPr lang="en-US" sz="2000" b="1" dirty="0">
              <a:solidFill>
                <a:schemeClr val="bg1"/>
              </a:solidFill>
            </a:endParaRPr>
          </a:p>
        </p:txBody>
      </p:sp>
      <p:sp>
        <p:nvSpPr>
          <p:cNvPr id="22" name="כותרת 1">
            <a:extLst>
              <a:ext uri="{FF2B5EF4-FFF2-40B4-BE49-F238E27FC236}">
                <a16:creationId xmlns:a16="http://schemas.microsoft.com/office/drawing/2014/main" id="{256D0A26-EBA0-450C-9DA9-5AE62F807B48}"/>
              </a:ext>
            </a:extLst>
          </p:cNvPr>
          <p:cNvSpPr txBox="1">
            <a:spLocks/>
          </p:cNvSpPr>
          <p:nvPr/>
        </p:nvSpPr>
        <p:spPr>
          <a:xfrm>
            <a:off x="-35039" y="4815282"/>
            <a:ext cx="12166490" cy="497711"/>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gn="l" rtl="0">
              <a:buFont typeface="Arial" panose="020B0604020202020204" pitchFamily="34" charset="0"/>
              <a:buChar char="•"/>
            </a:pPr>
            <a:r>
              <a:rPr lang="en-US" sz="2000" b="1" u="sng" dirty="0">
                <a:solidFill>
                  <a:schemeClr val="bg1"/>
                </a:solidFill>
              </a:rPr>
              <a:t>Writing form: </a:t>
            </a:r>
            <a:r>
              <a:rPr lang="en-US" sz="2000" b="1" dirty="0">
                <a:solidFill>
                  <a:schemeClr val="bg1"/>
                </a:solidFill>
              </a:rPr>
              <a:t>Handle spaces, uppercase letters and lowercase letters  </a:t>
            </a:r>
          </a:p>
        </p:txBody>
      </p:sp>
      <p:pic>
        <p:nvPicPr>
          <p:cNvPr id="23" name="תמונה 22">
            <a:extLst>
              <a:ext uri="{FF2B5EF4-FFF2-40B4-BE49-F238E27FC236}">
                <a16:creationId xmlns:a16="http://schemas.microsoft.com/office/drawing/2014/main" id="{3BD765BB-B5CC-4AA7-865C-3AA7FC22B039}"/>
              </a:ext>
            </a:extLst>
          </p:cNvPr>
          <p:cNvPicPr>
            <a:picLocks noChangeAspect="1"/>
          </p:cNvPicPr>
          <p:nvPr/>
        </p:nvPicPr>
        <p:blipFill>
          <a:blip r:embed="rId5"/>
          <a:stretch>
            <a:fillRect/>
          </a:stretch>
        </p:blipFill>
        <p:spPr>
          <a:xfrm>
            <a:off x="2547257" y="5468661"/>
            <a:ext cx="7296539" cy="561975"/>
          </a:xfrm>
          <a:prstGeom prst="rect">
            <a:avLst/>
          </a:prstGeom>
        </p:spPr>
      </p:pic>
      <p:pic>
        <p:nvPicPr>
          <p:cNvPr id="21" name="תמונה 20">
            <a:extLst>
              <a:ext uri="{FF2B5EF4-FFF2-40B4-BE49-F238E27FC236}">
                <a16:creationId xmlns:a16="http://schemas.microsoft.com/office/drawing/2014/main" id="{8F8D4850-2078-4955-9488-F304C3D47403}"/>
              </a:ext>
            </a:extLst>
          </p:cNvPr>
          <p:cNvPicPr>
            <a:picLocks noChangeAspect="1"/>
          </p:cNvPicPr>
          <p:nvPr/>
        </p:nvPicPr>
        <p:blipFill>
          <a:blip r:embed="rId6"/>
          <a:stretch>
            <a:fillRect/>
          </a:stretch>
        </p:blipFill>
        <p:spPr>
          <a:xfrm>
            <a:off x="3282388" y="1274935"/>
            <a:ext cx="5200650" cy="1028700"/>
          </a:xfrm>
          <a:prstGeom prst="rect">
            <a:avLst/>
          </a:prstGeom>
        </p:spPr>
      </p:pic>
    </p:spTree>
    <p:extLst>
      <p:ext uri="{BB962C8B-B14F-4D97-AF65-F5344CB8AC3E}">
        <p14:creationId xmlns:p14="http://schemas.microsoft.com/office/powerpoint/2010/main" val="865734861"/>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17545</TotalTime>
  <Words>1414</Words>
  <Application>Microsoft Office PowerPoint</Application>
  <PresentationFormat>מסך רחב</PresentationFormat>
  <Paragraphs>158</Paragraphs>
  <Slides>24</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24</vt:i4>
      </vt:variant>
    </vt:vector>
  </HeadingPairs>
  <TitlesOfParts>
    <vt:vector size="29" baseType="lpstr">
      <vt:lpstr>-apple-system</vt:lpstr>
      <vt:lpstr>Arial</vt:lpstr>
      <vt:lpstr>Calibri</vt:lpstr>
      <vt:lpstr>Calibri Light</vt:lpstr>
      <vt:lpstr>ערכת נושא Office</vt:lpstr>
      <vt:lpstr>Cyber Threat Map</vt:lpstr>
      <vt:lpstr>The Research Goal</vt:lpstr>
      <vt:lpstr>Obtaining Data</vt:lpstr>
      <vt:lpstr>Obtaining Data </vt:lpstr>
      <vt:lpstr>Obtaining Data </vt:lpstr>
      <vt:lpstr>Obtaining Data </vt:lpstr>
      <vt:lpstr>Obtaining Data </vt:lpstr>
      <vt:lpstr>Scrubbing Data</vt:lpstr>
      <vt:lpstr>Scrubbing Data</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Threat Map</dc:title>
  <dc:creator>Netanel Levi</dc:creator>
  <cp:lastModifiedBy>Netanel Levi</cp:lastModifiedBy>
  <cp:revision>70</cp:revision>
  <dcterms:created xsi:type="dcterms:W3CDTF">2021-05-01T19:16:30Z</dcterms:created>
  <dcterms:modified xsi:type="dcterms:W3CDTF">2021-05-14T12:10:13Z</dcterms:modified>
</cp:coreProperties>
</file>